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1" r:id="rId2"/>
    <p:sldId id="264" r:id="rId3"/>
    <p:sldId id="335" r:id="rId4"/>
    <p:sldId id="331" r:id="rId5"/>
    <p:sldId id="332" r:id="rId6"/>
    <p:sldId id="302" r:id="rId7"/>
    <p:sldId id="317" r:id="rId8"/>
    <p:sldId id="298" r:id="rId9"/>
    <p:sldId id="299" r:id="rId10"/>
    <p:sldId id="336" r:id="rId11"/>
    <p:sldId id="334" r:id="rId12"/>
    <p:sldId id="320" r:id="rId13"/>
    <p:sldId id="333" r:id="rId14"/>
    <p:sldId id="337" r:id="rId15"/>
    <p:sldId id="324" r:id="rId16"/>
    <p:sldId id="325" r:id="rId17"/>
    <p:sldId id="32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1F1A-CC8C-47F1-937B-46B279C3326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C3313-E711-479C-84AF-47A3B73343D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161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3313-E711-479C-84AF-47A3B73343D5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bg1"/>
                </a:solidFill>
              </a:rPr>
              <a:t>Presenting ‘a’ Taranaki perspective rather than ‘the’ Taranaki perspective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bg1"/>
                </a:solidFill>
              </a:rPr>
              <a:t>Based on personal involvement in: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bg1"/>
                </a:solidFill>
              </a:rPr>
              <a:t>Taranaki </a:t>
            </a:r>
            <a:r>
              <a:rPr lang="en-NZ" sz="1200" dirty="0" err="1" smtClean="0">
                <a:solidFill>
                  <a:schemeClr val="bg1"/>
                </a:solidFill>
              </a:rPr>
              <a:t>iwi</a:t>
            </a:r>
            <a:r>
              <a:rPr lang="en-NZ" sz="1200" dirty="0" smtClean="0">
                <a:solidFill>
                  <a:schemeClr val="bg1"/>
                </a:solidFill>
              </a:rPr>
              <a:t>/</a:t>
            </a:r>
            <a:r>
              <a:rPr lang="en-NZ" sz="1200" dirty="0" err="1" smtClean="0">
                <a:solidFill>
                  <a:schemeClr val="bg1"/>
                </a:solidFill>
              </a:rPr>
              <a:t>hapu</a:t>
            </a:r>
            <a:r>
              <a:rPr lang="en-NZ" sz="1200" dirty="0" smtClean="0">
                <a:solidFill>
                  <a:schemeClr val="bg1"/>
                </a:solidFill>
              </a:rPr>
              <a:t> environmental issues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bg1"/>
                </a:solidFill>
              </a:rPr>
              <a:t>Taranaki Treaty settlement </a:t>
            </a:r>
            <a:r>
              <a:rPr lang="en-NZ" sz="1200" dirty="0" err="1" smtClean="0">
                <a:solidFill>
                  <a:schemeClr val="bg1"/>
                </a:solidFill>
              </a:rPr>
              <a:t>mahi</a:t>
            </a:r>
            <a:endParaRPr lang="en-NZ" sz="1200" dirty="0" smtClean="0">
              <a:solidFill>
                <a:schemeClr val="bg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bg1"/>
                </a:solidFill>
              </a:rPr>
              <a:t>Living with a legacy of </a:t>
            </a:r>
            <a:r>
              <a:rPr lang="en-NZ" sz="1200" dirty="0" err="1" smtClean="0">
                <a:solidFill>
                  <a:schemeClr val="bg1"/>
                </a:solidFill>
              </a:rPr>
              <a:t>raupatu</a:t>
            </a:r>
            <a:endParaRPr lang="en-NZ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3313-E711-479C-84AF-47A3B73343D5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46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131A-1932-45E2-BED8-EDB46D8F4B76}" type="datetimeFigureOut">
              <a:rPr lang="en-US" smtClean="0"/>
              <a:pPr/>
              <a:t>12/11/2012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1038-8C39-47FA-941E-96947ED836C1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Taranaki-taraki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708920"/>
            <a:ext cx="7429552" cy="30243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4800" dirty="0" smtClean="0"/>
          </a:p>
          <a:p>
            <a:pPr algn="ctr"/>
            <a:r>
              <a:rPr lang="en-NZ" sz="3600" dirty="0" smtClean="0"/>
              <a:t>Assessing the Impacts of </a:t>
            </a:r>
          </a:p>
          <a:p>
            <a:pPr algn="ctr"/>
            <a:r>
              <a:rPr lang="en-NZ" sz="3600" dirty="0" smtClean="0"/>
              <a:t>Petroleum &amp; Minerals Extraction</a:t>
            </a:r>
          </a:p>
          <a:p>
            <a:pPr algn="ctr"/>
            <a:r>
              <a:rPr lang="en-NZ" sz="2800" dirty="0" smtClean="0"/>
              <a:t>- A Taranaki Perspective</a:t>
            </a:r>
          </a:p>
          <a:p>
            <a:pPr algn="ctr"/>
            <a:endParaRPr lang="en-NZ" sz="2800" dirty="0" smtClean="0"/>
          </a:p>
          <a:p>
            <a:pPr algn="ctr"/>
            <a:r>
              <a:rPr lang="en-NZ" sz="2800" dirty="0" smtClean="0"/>
              <a:t>11 December 2012</a:t>
            </a:r>
          </a:p>
          <a:p>
            <a:pPr algn="ctr"/>
            <a:endParaRPr lang="en-NZ" sz="2800" dirty="0" smtClean="0"/>
          </a:p>
        </p:txBody>
      </p:sp>
    </p:spTree>
    <p:extLst>
      <p:ext uri="{BB962C8B-B14F-4D97-AF65-F5344CB8AC3E}">
        <p14:creationId xmlns:p14="http://schemas.microsoft.com/office/powerpoint/2010/main" val="14869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38503" y="-1880"/>
            <a:ext cx="9144000" cy="7358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727" y="2204864"/>
            <a:ext cx="7429552" cy="25151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>
                <a:solidFill>
                  <a:prstClr val="white"/>
                </a:solidFill>
              </a:rPr>
              <a:t>ASSESSING IMPACTS ON IWI</a:t>
            </a:r>
            <a:endParaRPr lang="en-NZ" sz="4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Assessing Impacts on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prstClr val="white"/>
                </a:solidFill>
              </a:rPr>
              <a:t>Early Engagement</a:t>
            </a:r>
          </a:p>
          <a:p>
            <a:pPr lvl="1"/>
            <a:endParaRPr lang="en-NZ" dirty="0">
              <a:solidFill>
                <a:prstClr val="white"/>
              </a:solidFill>
            </a:endParaRPr>
          </a:p>
          <a:p>
            <a:pPr lvl="1"/>
            <a:r>
              <a:rPr lang="en-NZ" dirty="0" smtClean="0">
                <a:solidFill>
                  <a:prstClr val="white"/>
                </a:solidFill>
              </a:rPr>
              <a:t>Early </a:t>
            </a:r>
            <a:r>
              <a:rPr lang="en-NZ" dirty="0">
                <a:solidFill>
                  <a:prstClr val="white"/>
                </a:solidFill>
              </a:rPr>
              <a:t>I</a:t>
            </a:r>
            <a:r>
              <a:rPr lang="en-NZ" dirty="0" smtClean="0">
                <a:solidFill>
                  <a:prstClr val="white"/>
                </a:solidFill>
              </a:rPr>
              <a:t>nformation Sharing</a:t>
            </a:r>
          </a:p>
          <a:p>
            <a:pPr lvl="1"/>
            <a:endParaRPr lang="en-NZ" dirty="0">
              <a:solidFill>
                <a:prstClr val="white"/>
              </a:solidFill>
            </a:endParaRPr>
          </a:p>
          <a:p>
            <a:pPr lvl="1"/>
            <a:r>
              <a:rPr lang="en-NZ" dirty="0" smtClean="0">
                <a:solidFill>
                  <a:prstClr val="white"/>
                </a:solidFill>
              </a:rPr>
              <a:t>Early Engagement</a:t>
            </a:r>
          </a:p>
          <a:p>
            <a:pPr lvl="1"/>
            <a:endParaRPr lang="en-NZ" dirty="0">
              <a:solidFill>
                <a:prstClr val="white"/>
              </a:solidFill>
            </a:endParaRPr>
          </a:p>
          <a:p>
            <a:pPr lvl="1"/>
            <a:r>
              <a:rPr lang="en-NZ" dirty="0" smtClean="0">
                <a:solidFill>
                  <a:prstClr val="white"/>
                </a:solidFill>
              </a:rPr>
              <a:t>Early Information Sharing</a:t>
            </a:r>
            <a:endParaRPr lang="en-N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02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Assessing Impacts on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>
                <a:solidFill>
                  <a:prstClr val="white"/>
                </a:solidFill>
              </a:rPr>
              <a:t>Don’t assume </a:t>
            </a:r>
            <a:r>
              <a:rPr lang="en-NZ" dirty="0" smtClean="0">
                <a:solidFill>
                  <a:prstClr val="white"/>
                </a:solidFill>
              </a:rPr>
              <a:t>anything</a:t>
            </a:r>
            <a:endParaRPr lang="en-NZ" dirty="0">
              <a:solidFill>
                <a:prstClr val="white"/>
              </a:solidFill>
            </a:endParaRP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Do your homework – know who you are engaging with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Build relationships</a:t>
            </a:r>
            <a:endParaRPr lang="en-NZ" dirty="0">
              <a:solidFill>
                <a:schemeClr val="bg1"/>
              </a:solidFill>
            </a:endParaRPr>
          </a:p>
          <a:p>
            <a:pPr lvl="1"/>
            <a:endParaRPr lang="en-NZ" dirty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Recognise constraints and create solutions</a:t>
            </a:r>
            <a:endParaRPr lang="en-NZ" dirty="0">
              <a:solidFill>
                <a:schemeClr val="bg1"/>
              </a:solidFill>
            </a:endParaRPr>
          </a:p>
          <a:p>
            <a:pPr lvl="2"/>
            <a:endParaRPr lang="en-N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1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Assessing Impacts on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prstClr val="white"/>
                </a:solidFill>
              </a:rPr>
              <a:t>Impacts on </a:t>
            </a:r>
            <a:r>
              <a:rPr lang="en-NZ" dirty="0" err="1" smtClean="0">
                <a:solidFill>
                  <a:prstClr val="white"/>
                </a:solidFill>
              </a:rPr>
              <a:t>Iwi</a:t>
            </a:r>
            <a:r>
              <a:rPr lang="en-NZ" dirty="0" smtClean="0">
                <a:solidFill>
                  <a:prstClr val="white"/>
                </a:solidFill>
              </a:rPr>
              <a:t> run far deeper and wider than pure physical impact</a:t>
            </a:r>
          </a:p>
          <a:p>
            <a:pPr marL="457200" lvl="1" indent="0">
              <a:buNone/>
            </a:pPr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How do you assess non-physical impacts?</a:t>
            </a:r>
          </a:p>
          <a:p>
            <a:pPr marL="457200" lvl="1" indent="0">
              <a:buNone/>
            </a:pPr>
            <a:endParaRPr lang="en-NZ" dirty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How do you mitigate such impacts?</a:t>
            </a:r>
            <a:endParaRPr lang="en-N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83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38503" y="-1880"/>
            <a:ext cx="9144000" cy="7358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727" y="2204864"/>
            <a:ext cx="7429552" cy="25151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>
                <a:solidFill>
                  <a:prstClr val="white"/>
                </a:solidFill>
              </a:rPr>
              <a:t>SOME REALITIES &amp; LESSONS</a:t>
            </a:r>
            <a:endParaRPr lang="en-NZ" sz="4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Some Realities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Taranaki realities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The rest of the country is where Taranaki was at 20-30 years ago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Limited resources and capacity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Crown rejection of </a:t>
            </a:r>
            <a:r>
              <a:rPr lang="en-NZ" dirty="0" err="1" smtClean="0">
                <a:solidFill>
                  <a:schemeClr val="bg1"/>
                </a:solidFill>
              </a:rPr>
              <a:t>Wai</a:t>
            </a:r>
            <a:r>
              <a:rPr lang="en-NZ" dirty="0" smtClean="0">
                <a:solidFill>
                  <a:schemeClr val="bg1"/>
                </a:solidFill>
              </a:rPr>
              <a:t> 796 Tribunal Report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Petroleum &amp; Minerals off the negotiating table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Have been fighting for generations</a:t>
            </a:r>
            <a:endParaRPr lang="en-N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15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Some Realities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Taranaki realities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Somewhat in damage control mode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Although over 400 well sites within Taranaki, thousands of other sites (pipelines </a:t>
            </a:r>
            <a:r>
              <a:rPr lang="en-NZ" dirty="0" err="1" smtClean="0">
                <a:solidFill>
                  <a:schemeClr val="bg1"/>
                </a:solidFill>
              </a:rPr>
              <a:t>etc</a:t>
            </a:r>
            <a:r>
              <a:rPr lang="en-NZ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Present focus on protection of </a:t>
            </a:r>
            <a:r>
              <a:rPr lang="en-NZ" dirty="0" err="1" smtClean="0">
                <a:solidFill>
                  <a:schemeClr val="bg1"/>
                </a:solidFill>
              </a:rPr>
              <a:t>whenua</a:t>
            </a:r>
            <a:r>
              <a:rPr lang="en-NZ" dirty="0" smtClean="0">
                <a:solidFill>
                  <a:schemeClr val="bg1"/>
                </a:solidFill>
              </a:rPr>
              <a:t> and other resources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Classification of </a:t>
            </a:r>
            <a:r>
              <a:rPr lang="en-NZ" dirty="0" err="1" smtClean="0">
                <a:solidFill>
                  <a:schemeClr val="bg1"/>
                </a:solidFill>
              </a:rPr>
              <a:t>wahi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r>
              <a:rPr lang="en-NZ" dirty="0" err="1" smtClean="0">
                <a:solidFill>
                  <a:schemeClr val="bg1"/>
                </a:solidFill>
              </a:rPr>
              <a:t>tapu</a:t>
            </a:r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Resolution of historical grievances</a:t>
            </a:r>
          </a:p>
          <a:p>
            <a:pPr lvl="2"/>
            <a:endParaRPr lang="en-NZ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40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Some Lessons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Early Engagement</a:t>
            </a:r>
          </a:p>
          <a:p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Early Information Sharing</a:t>
            </a:r>
          </a:p>
          <a:p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Know who you are engaging with</a:t>
            </a:r>
            <a:endParaRPr lang="en-NZ" dirty="0">
              <a:solidFill>
                <a:schemeClr val="bg1"/>
              </a:solidFill>
            </a:endParaRPr>
          </a:p>
          <a:p>
            <a:endParaRPr lang="en-NZ" dirty="0" smtClean="0">
              <a:solidFill>
                <a:schemeClr val="bg1"/>
              </a:solidFill>
            </a:endParaRP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Questions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 smtClean="0">
              <a:solidFill>
                <a:schemeClr val="bg1"/>
              </a:solidFill>
            </a:endParaRPr>
          </a:p>
          <a:p>
            <a:endParaRPr lang="en-NZ" dirty="0" smtClean="0">
              <a:solidFill>
                <a:schemeClr val="bg1"/>
              </a:solidFill>
            </a:endParaRPr>
          </a:p>
          <a:p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Overview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 smtClean="0">
                <a:solidFill>
                  <a:schemeClr val="bg1"/>
                </a:solidFill>
              </a:rPr>
              <a:t>I</a:t>
            </a:r>
            <a:r>
              <a:rPr lang="en-NZ" sz="2000" kern="0" dirty="0" smtClean="0">
                <a:solidFill>
                  <a:schemeClr val="bg1"/>
                </a:solidFill>
              </a:rPr>
              <a:t>  </a:t>
            </a:r>
            <a:r>
              <a:rPr lang="en-NZ" sz="2000" kern="0" dirty="0" err="1" smtClean="0">
                <a:solidFill>
                  <a:schemeClr val="bg1"/>
                </a:solidFill>
              </a:rPr>
              <a:t>Tangata</a:t>
            </a:r>
            <a:r>
              <a:rPr lang="en-NZ" sz="2000" kern="0" dirty="0" smtClean="0">
                <a:solidFill>
                  <a:schemeClr val="bg1"/>
                </a:solidFill>
              </a:rPr>
              <a:t> </a:t>
            </a:r>
            <a:r>
              <a:rPr lang="en-NZ" sz="2000" kern="0" dirty="0" err="1" smtClean="0">
                <a:solidFill>
                  <a:schemeClr val="bg1"/>
                </a:solidFill>
              </a:rPr>
              <a:t>Whenua</a:t>
            </a:r>
            <a:r>
              <a:rPr lang="en-NZ" sz="2000" kern="0" dirty="0" smtClean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 smtClean="0">
                <a:solidFill>
                  <a:schemeClr val="bg1"/>
                </a:solidFill>
              </a:rPr>
              <a:t>I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Assessing Impacts on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endParaRPr lang="en-NZ" dirty="0">
              <a:solidFill>
                <a:schemeClr val="bg1"/>
              </a:solidFill>
            </a:endParaRPr>
          </a:p>
          <a:p>
            <a:endParaRPr lang="en-NZ" dirty="0" smtClean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Some Realities</a:t>
            </a:r>
          </a:p>
          <a:p>
            <a:endParaRPr lang="en-NZ" dirty="0">
              <a:solidFill>
                <a:schemeClr val="bg1"/>
              </a:solidFill>
            </a:endParaRPr>
          </a:p>
          <a:p>
            <a:r>
              <a:rPr lang="en-NZ" dirty="0" smtClean="0">
                <a:solidFill>
                  <a:schemeClr val="bg1"/>
                </a:solidFill>
              </a:rPr>
              <a:t>Some Lessons</a:t>
            </a:r>
          </a:p>
          <a:p>
            <a:pPr lvl="0"/>
            <a:endParaRPr lang="en-NZ" dirty="0" smtClean="0"/>
          </a:p>
          <a:p>
            <a:pPr lvl="1">
              <a:buNone/>
              <a:defRPr/>
            </a:pPr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38503" y="-1880"/>
            <a:ext cx="9144000" cy="7358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727" y="2204864"/>
            <a:ext cx="7429552" cy="25151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800" dirty="0" smtClean="0">
                <a:solidFill>
                  <a:prstClr val="white"/>
                </a:solidFill>
              </a:rPr>
              <a:t>TARANAKI IN A SNAPSHOT</a:t>
            </a:r>
            <a:endParaRPr lang="en-NZ" sz="4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 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Total Land area of 723,610 </a:t>
            </a:r>
            <a:r>
              <a:rPr lang="en-NZ" dirty="0">
                <a:solidFill>
                  <a:schemeClr val="bg1"/>
                </a:solidFill>
              </a:rPr>
              <a:t>hectares (3% of New Zealand's </a:t>
            </a:r>
            <a:r>
              <a:rPr lang="en-NZ" dirty="0" smtClean="0">
                <a:solidFill>
                  <a:schemeClr val="bg1"/>
                </a:solidFill>
              </a:rPr>
              <a:t>total land area)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All land was subject to </a:t>
            </a:r>
            <a:r>
              <a:rPr lang="en-NZ" dirty="0" err="1" smtClean="0">
                <a:solidFill>
                  <a:schemeClr val="bg1"/>
                </a:solidFill>
              </a:rPr>
              <a:t>Raupatu</a:t>
            </a:r>
            <a:r>
              <a:rPr lang="en-NZ" dirty="0" smtClean="0">
                <a:solidFill>
                  <a:schemeClr val="bg1"/>
                </a:solidFill>
              </a:rPr>
              <a:t> within the Taranaki confiscation line</a:t>
            </a:r>
          </a:p>
          <a:p>
            <a:pPr lvl="1"/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 smtClean="0">
                <a:solidFill>
                  <a:schemeClr val="bg1"/>
                </a:solidFill>
              </a:rPr>
              <a:t> of Taranaki suffered some of the most severe grievances in the country and most serious Treaty breaches in the country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Eight identifiable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 smtClean="0">
                <a:solidFill>
                  <a:schemeClr val="bg1"/>
                </a:solidFill>
              </a:rPr>
              <a:t> within Taranaki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Four Treaty settlements and three </a:t>
            </a:r>
            <a:r>
              <a:rPr lang="en-NZ" dirty="0" err="1" smtClean="0">
                <a:solidFill>
                  <a:schemeClr val="bg1"/>
                </a:solidFill>
              </a:rPr>
              <a:t>iwi</a:t>
            </a:r>
            <a:r>
              <a:rPr lang="en-NZ" dirty="0" smtClean="0">
                <a:solidFill>
                  <a:schemeClr val="bg1"/>
                </a:solidFill>
              </a:rPr>
              <a:t> negotiating Agreements in Principle</a:t>
            </a:r>
          </a:p>
          <a:p>
            <a:pPr lvl="0"/>
            <a:endParaRPr lang="en-NZ" dirty="0" smtClean="0"/>
          </a:p>
          <a:p>
            <a:pPr lvl="1">
              <a:buNone/>
              <a:defRPr/>
            </a:pPr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64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 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pPr lvl="0"/>
            <a:endParaRPr lang="en-NZ" dirty="0" smtClean="0"/>
          </a:p>
          <a:p>
            <a:pPr lvl="1">
              <a:buNone/>
              <a:defRPr/>
            </a:pPr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84784"/>
            <a:ext cx="5760639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 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First </a:t>
            </a:r>
            <a:r>
              <a:rPr lang="en-NZ" dirty="0">
                <a:solidFill>
                  <a:schemeClr val="bg1"/>
                </a:solidFill>
              </a:rPr>
              <a:t>well drilled in Taranaki in </a:t>
            </a:r>
            <a:r>
              <a:rPr lang="en-NZ" dirty="0" smtClean="0">
                <a:solidFill>
                  <a:schemeClr val="bg1"/>
                </a:solidFill>
              </a:rPr>
              <a:t>1865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Petroleum continuously produced from Taranaki basin since about 1900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Modern era of exploration/production began in 1959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Over 400 onshore and offshore wells drilled since 1955 in Taranaki</a:t>
            </a:r>
          </a:p>
          <a:p>
            <a:pPr lvl="1">
              <a:buNone/>
              <a:defRPr/>
            </a:pPr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 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All of New Zealand’s current producing oil and gas fields are located in the Taranaki basin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Most of the basin is offshore, although majority of producing fields onshore</a:t>
            </a:r>
          </a:p>
          <a:p>
            <a:pPr lvl="1"/>
            <a:endParaRPr lang="en-NZ" dirty="0" smtClean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When Maui field discovered, it was one of the largest gas fields in the world</a:t>
            </a:r>
          </a:p>
          <a:p>
            <a:pPr lvl="1">
              <a:buNone/>
              <a:defRPr/>
            </a:pPr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46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sz="3600" dirty="0" smtClean="0">
                <a:solidFill>
                  <a:schemeClr val="bg1"/>
                </a:solidFill>
              </a:rPr>
              <a:t>Petroleum Report 2003</a:t>
            </a:r>
            <a:endParaRPr lang="en-NZ" dirty="0">
              <a:solidFill>
                <a:schemeClr val="bg1"/>
              </a:solidFill>
            </a:endParaRP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Tribunal Recommendations 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Claimants entitled to redress beyond which their historical and land loss grievances entitle them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Any of the Crown’s remaining petroleum assets ought to be on the table in any settlement negotiations with affected claimants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Has general application but applies with particular force in Taranaki</a:t>
            </a:r>
          </a:p>
          <a:p>
            <a:pPr lvl="1"/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73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ranaki-tarakihi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2000" contrast="-54000"/>
          </a:blip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7222" y="-357214"/>
            <a:ext cx="9787006" cy="17145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Taranaki in a Snapshot</a:t>
            </a:r>
            <a:r>
              <a:rPr lang="en-NZ" dirty="0">
                <a:solidFill>
                  <a:schemeClr val="bg1"/>
                </a:solidFill>
              </a:rPr>
              <a:t/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000" b="1" kern="0" dirty="0">
                <a:solidFill>
                  <a:schemeClr val="bg1"/>
                </a:solidFill>
              </a:rPr>
              <a:t>I</a:t>
            </a:r>
            <a:r>
              <a:rPr lang="en-NZ" sz="2000" kern="0" dirty="0">
                <a:solidFill>
                  <a:schemeClr val="bg1"/>
                </a:solidFill>
              </a:rPr>
              <a:t>  </a:t>
            </a:r>
            <a:r>
              <a:rPr lang="en-NZ" sz="2000" kern="0" dirty="0" err="1">
                <a:solidFill>
                  <a:schemeClr val="bg1"/>
                </a:solidFill>
              </a:rPr>
              <a:t>Tangata</a:t>
            </a:r>
            <a:r>
              <a:rPr lang="en-NZ" sz="2000" kern="0" dirty="0">
                <a:solidFill>
                  <a:schemeClr val="bg1"/>
                </a:solidFill>
              </a:rPr>
              <a:t> </a:t>
            </a:r>
            <a:r>
              <a:rPr lang="en-NZ" sz="2000" kern="0" dirty="0" err="1">
                <a:solidFill>
                  <a:schemeClr val="bg1"/>
                </a:solidFill>
              </a:rPr>
              <a:t>Whenua</a:t>
            </a:r>
            <a:r>
              <a:rPr lang="en-NZ" sz="2000" kern="0" dirty="0">
                <a:solidFill>
                  <a:schemeClr val="bg1"/>
                </a:solidFill>
              </a:rPr>
              <a:t> Experience – A Taranaki Perspective </a:t>
            </a:r>
            <a:r>
              <a:rPr lang="en-NZ" sz="2000" b="1" kern="0" dirty="0">
                <a:solidFill>
                  <a:schemeClr val="bg1"/>
                </a:solidFill>
              </a:rPr>
              <a:t>I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NZ" sz="3600" dirty="0" smtClean="0">
              <a:solidFill>
                <a:schemeClr val="bg1"/>
              </a:solidFill>
            </a:endParaRPr>
          </a:p>
          <a:p>
            <a:r>
              <a:rPr lang="en-NZ" sz="3600" dirty="0" smtClean="0">
                <a:solidFill>
                  <a:schemeClr val="bg1"/>
                </a:solidFill>
              </a:rPr>
              <a:t>Management of Petroleum Report 2010</a:t>
            </a:r>
          </a:p>
          <a:p>
            <a:pPr lvl="1"/>
            <a:r>
              <a:rPr lang="en-NZ" dirty="0" smtClean="0">
                <a:solidFill>
                  <a:schemeClr val="bg1"/>
                </a:solidFill>
              </a:rPr>
              <a:t>Tribunal Recommendations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Legislative changes to Crown Minerals Act 1991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Fundamental changes to </a:t>
            </a:r>
            <a:r>
              <a:rPr lang="en-NZ" dirty="0" err="1" smtClean="0">
                <a:solidFill>
                  <a:schemeClr val="bg1"/>
                </a:solidFill>
              </a:rPr>
              <a:t>tangata</a:t>
            </a:r>
            <a:r>
              <a:rPr lang="en-NZ" dirty="0" smtClean="0">
                <a:solidFill>
                  <a:schemeClr val="bg1"/>
                </a:solidFill>
              </a:rPr>
              <a:t> </a:t>
            </a:r>
            <a:r>
              <a:rPr lang="en-NZ" dirty="0" err="1" smtClean="0">
                <a:solidFill>
                  <a:schemeClr val="bg1"/>
                </a:solidFill>
              </a:rPr>
              <a:t>whenua</a:t>
            </a:r>
            <a:r>
              <a:rPr lang="en-NZ" dirty="0" smtClean="0">
                <a:solidFill>
                  <a:schemeClr val="bg1"/>
                </a:solidFill>
              </a:rPr>
              <a:t> involvement in decision making processes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Development of enforceable environmental protection system for EEZ</a:t>
            </a:r>
          </a:p>
          <a:p>
            <a:pPr lvl="2"/>
            <a:r>
              <a:rPr lang="en-NZ" dirty="0" smtClean="0">
                <a:solidFill>
                  <a:schemeClr val="bg1"/>
                </a:solidFill>
              </a:rPr>
              <a:t>Development of national policy statement and national environmental standards</a:t>
            </a:r>
          </a:p>
          <a:p>
            <a:pPr lvl="2"/>
            <a:endParaRPr lang="en-NZ" dirty="0">
              <a:solidFill>
                <a:schemeClr val="bg1"/>
              </a:solidFill>
            </a:endParaRPr>
          </a:p>
          <a:p>
            <a:pPr lvl="1"/>
            <a:endParaRPr lang="en-NZ" sz="1200" dirty="0"/>
          </a:p>
          <a:p>
            <a:pPr>
              <a:buFont typeface="Arial" pitchFamily="34" charset="0"/>
              <a:buChar char="–"/>
              <a:defRPr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192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495</Words>
  <Application>Microsoft Office PowerPoint</Application>
  <PresentationFormat>On-screen Show (4:3)</PresentationFormat>
  <Paragraphs>129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Overview  I  Tangata Whenua Experience – A Taranaki Perspective I</vt:lpstr>
      <vt:lpstr>PowerPoint Presentation</vt:lpstr>
      <vt:lpstr>Taranaki in a Snapshot  I  Tangata Whenua Experience – A Taranaki Perspective I</vt:lpstr>
      <vt:lpstr>Taranaki in a Snapshot  I  Tangata Whenua Experience – A Taranaki Perspective I</vt:lpstr>
      <vt:lpstr>Taranaki in a Snapshot   I  Tangata Whenua Experience – A Taranaki Perspective I</vt:lpstr>
      <vt:lpstr>Taranaki in a Snapshot   I  Tangata Whenua Experience – A Taranaki Perspective I</vt:lpstr>
      <vt:lpstr>Taranaki in a Snapshot  I  Tangata Whenua Experience – A Taranaki Perspective I</vt:lpstr>
      <vt:lpstr>Taranaki in a Snapshot I  Tangata Whenua Experience – A Taranaki Perspective I</vt:lpstr>
      <vt:lpstr>PowerPoint Presentation</vt:lpstr>
      <vt:lpstr>Assessing Impacts on Iwi I  Tangata Whenua Experience – A Taranaki Perspective I</vt:lpstr>
      <vt:lpstr>Assessing Impacts on Iwi I  Tangata Whenua Experience – A Taranaki Perspective I</vt:lpstr>
      <vt:lpstr>Assessing Impacts on Iwi I  Tangata Whenua Experience – A Taranaki Perspective I</vt:lpstr>
      <vt:lpstr>PowerPoint Presentation</vt:lpstr>
      <vt:lpstr>Some Realities I  Tangata Whenua Experience – A Taranaki Perspective I</vt:lpstr>
      <vt:lpstr>Some Realities  I  Tangata Whenua Experience – A Taranaki Perspective I</vt:lpstr>
      <vt:lpstr>Some Lessons  I  Tangata Whenua Experience – A Taranaki Perspective I</vt:lpstr>
      <vt:lpstr>Questions  I  Tangata Whenua Experience – A Taranaki Perspective 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Tuuta</dc:creator>
  <cp:lastModifiedBy>Richard</cp:lastModifiedBy>
  <cp:revision>199</cp:revision>
  <dcterms:created xsi:type="dcterms:W3CDTF">2009-11-16T06:31:55Z</dcterms:created>
  <dcterms:modified xsi:type="dcterms:W3CDTF">2012-12-10T21:44:07Z</dcterms:modified>
</cp:coreProperties>
</file>