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72" r:id="rId3"/>
    <p:sldId id="274" r:id="rId4"/>
    <p:sldId id="275" r:id="rId5"/>
    <p:sldId id="277" r:id="rId6"/>
    <p:sldId id="282" r:id="rId7"/>
    <p:sldId id="279" r:id="rId8"/>
    <p:sldId id="280" r:id="rId9"/>
    <p:sldId id="281" r:id="rId10"/>
    <p:sldId id="276" r:id="rId11"/>
    <p:sldId id="286" r:id="rId12"/>
    <p:sldId id="283" r:id="rId13"/>
    <p:sldId id="285"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31" autoAdjust="0"/>
    <p:restoredTop sz="94798" autoAdjust="0"/>
  </p:normalViewPr>
  <p:slideViewPr>
    <p:cSldViewPr>
      <p:cViewPr>
        <p:scale>
          <a:sx n="117" d="100"/>
          <a:sy n="117" d="100"/>
        </p:scale>
        <p:origin x="-1710"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NZ" sz="2000" dirty="0" smtClean="0"/>
              <a:t>Knowledge</a:t>
            </a:r>
            <a:r>
              <a:rPr lang="en-NZ" sz="2000" baseline="0" dirty="0" smtClean="0"/>
              <a:t> of  oil and gas industry</a:t>
            </a:r>
            <a:endParaRPr lang="en-NZ" sz="2000" dirty="0"/>
          </a:p>
        </c:rich>
      </c:tx>
      <c:layout>
        <c:manualLayout>
          <c:xMode val="edge"/>
          <c:yMode val="edge"/>
          <c:x val="0.24625057678470594"/>
          <c:y val="1.9235667581650826E-3"/>
        </c:manualLayout>
      </c:layout>
      <c:overlay val="1"/>
    </c:title>
    <c:autoTitleDeleted val="0"/>
    <c:plotArea>
      <c:layout>
        <c:manualLayout>
          <c:layoutTarget val="inner"/>
          <c:xMode val="edge"/>
          <c:yMode val="edge"/>
          <c:x val="0.23623180134918156"/>
          <c:y val="0.22184222078305663"/>
          <c:w val="0.72081334881092507"/>
          <c:h val="0.19107395926197901"/>
        </c:manualLayout>
      </c:layout>
      <c:barChart>
        <c:barDir val="bar"/>
        <c:grouping val="percentStacked"/>
        <c:varyColors val="0"/>
        <c:ser>
          <c:idx val="0"/>
          <c:order val="0"/>
          <c:tx>
            <c:strRef>
              <c:f>Sheet1!$B$1</c:f>
              <c:strCache>
                <c:ptCount val="1"/>
                <c:pt idx="0">
                  <c:v>Know nothing</c:v>
                </c:pt>
              </c:strCache>
            </c:strRef>
          </c:tx>
          <c:spPr>
            <a:solidFill>
              <a:srgbClr val="FF0000"/>
            </a:solidFill>
            <a:ln>
              <a:solidFill>
                <a:schemeClr val="bg1"/>
              </a:solidFill>
            </a:ln>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2"/>
              <c:spPr>
                <a:solidFill>
                  <a:srgbClr val="BCBEC0">
                    <a:lumMod val="40000"/>
                    <a:lumOff val="60000"/>
                  </a:srgbClr>
                </a:solidFill>
                <a:ln>
                  <a:solidFill>
                    <a:srgbClr val="00B050"/>
                  </a:solidFill>
                </a:ln>
              </c:spPr>
              <c:txPr>
                <a:bodyPr/>
                <a:lstStyle/>
                <a:p>
                  <a:pPr>
                    <a:defRPr b="1">
                      <a:solidFill>
                        <a:srgbClr val="00B050"/>
                      </a:solidFill>
                    </a:defRPr>
                  </a:pPr>
                  <a:endParaRPr lang="en-US"/>
                </a:p>
              </c:txPr>
              <c:dLblPos val="ctr"/>
              <c:showLegendKey val="0"/>
              <c:showVal val="1"/>
              <c:showCatName val="0"/>
              <c:showSerName val="0"/>
              <c:showPercent val="0"/>
              <c:showBubbleSize val="0"/>
            </c:dLbl>
            <c:dLbl>
              <c:idx val="3"/>
              <c:spPr/>
              <c:txPr>
                <a:bodyPr/>
                <a:lstStyle/>
                <a:p>
                  <a:pPr>
                    <a:defRPr>
                      <a:solidFill>
                        <a:schemeClr val="bg1"/>
                      </a:solidFill>
                    </a:defRPr>
                  </a:pPr>
                  <a:endParaRPr lang="en-US"/>
                </a:p>
              </c:txPr>
              <c:dLblPos val="ctr"/>
              <c:showLegendKey val="0"/>
              <c:showVal val="1"/>
              <c:showCatName val="0"/>
              <c:showSerName val="0"/>
              <c:showPercent val="0"/>
              <c:showBubbleSize val="0"/>
            </c:dLbl>
            <c:dLbl>
              <c:idx val="4"/>
              <c:spPr/>
              <c:txPr>
                <a:bodyPr/>
                <a:lstStyle/>
                <a:p>
                  <a:pPr>
                    <a:defRPr>
                      <a:solidFill>
                        <a:schemeClr val="bg1"/>
                      </a:solidFill>
                    </a:defRPr>
                  </a:pPr>
                  <a:endParaRPr lang="en-US"/>
                </a:p>
              </c:txPr>
              <c:dLblPos val="ctr"/>
              <c:showLegendKey val="0"/>
              <c:showVal val="1"/>
              <c:showCatName val="0"/>
              <c:showSerName val="0"/>
              <c:showPercent val="0"/>
              <c:showBubbleSize val="0"/>
            </c:dLbl>
            <c:dLbl>
              <c:idx val="5"/>
              <c:spPr/>
              <c:txPr>
                <a:bodyPr/>
                <a:lstStyle/>
                <a:p>
                  <a:pPr>
                    <a:defRPr>
                      <a:solidFill>
                        <a:schemeClr val="bg1"/>
                      </a:solidFill>
                    </a:defRPr>
                  </a:pPr>
                  <a:endParaRPr lang="en-US"/>
                </a:p>
              </c:txPr>
              <c:dLblPos val="ctr"/>
              <c:showLegendKey val="0"/>
              <c:showVal val="1"/>
              <c:showCatName val="0"/>
              <c:showSerName val="0"/>
              <c:showPercent val="0"/>
              <c:showBubbleSize val="0"/>
            </c:dLbl>
            <c:dLbl>
              <c:idx val="6"/>
              <c:spPr/>
              <c:txPr>
                <a:bodyPr/>
                <a:lstStyle/>
                <a:p>
                  <a:pPr>
                    <a:defRPr>
                      <a:solidFill>
                        <a:schemeClr val="bg1"/>
                      </a:solidFill>
                    </a:defRPr>
                  </a:pPr>
                  <a:endParaRPr lang="en-US"/>
                </a:p>
              </c:txPr>
              <c:dLblPos val="ctr"/>
              <c:showLegendKey val="0"/>
              <c:showVal val="1"/>
              <c:showCatName val="0"/>
              <c:showSerName val="0"/>
              <c:showPercent val="0"/>
              <c:showBubbleSize val="0"/>
            </c:dLbl>
            <c:dLbl>
              <c:idx val="7"/>
              <c:spPr/>
              <c:txPr>
                <a:bodyPr/>
                <a:lstStyle/>
                <a:p>
                  <a:pPr>
                    <a:defRPr>
                      <a:solidFill>
                        <a:schemeClr val="bg1"/>
                      </a:solidFill>
                    </a:defRPr>
                  </a:pPr>
                  <a:endParaRPr lang="en-US"/>
                </a:p>
              </c:txPr>
              <c:dLblPos val="ctr"/>
              <c:showLegendKey val="0"/>
              <c:showVal val="1"/>
              <c:showCatName val="0"/>
              <c:showSerName val="0"/>
              <c:showPercent val="0"/>
              <c:showBubbleSize val="0"/>
            </c:dLbl>
            <c:dLbl>
              <c:idx val="8"/>
              <c:spPr/>
              <c:txPr>
                <a:bodyPr/>
                <a:lstStyle/>
                <a:p>
                  <a:pPr>
                    <a:defRPr>
                      <a:solidFill>
                        <a:schemeClr val="bg1"/>
                      </a:solidFill>
                    </a:defRPr>
                  </a:pPr>
                  <a:endParaRPr lang="en-US"/>
                </a:p>
              </c:txPr>
              <c:dLblPos val="ctr"/>
              <c:showLegendKey val="0"/>
              <c:showVal val="1"/>
              <c:showCatName val="0"/>
              <c:showSerName val="0"/>
              <c:showPercent val="0"/>
              <c:showBubbleSize val="0"/>
            </c:dLbl>
            <c:dLbl>
              <c:idx val="9"/>
              <c:spPr/>
              <c:txPr>
                <a:bodyPr/>
                <a:lstStyle/>
                <a:p>
                  <a:pPr>
                    <a:defRPr>
                      <a:solidFill>
                        <a:schemeClr val="bg1"/>
                      </a:solidFill>
                    </a:defRPr>
                  </a:pPr>
                  <a:endParaRPr lang="en-U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c:f>
              <c:strCache>
                <c:ptCount val="1"/>
                <c:pt idx="0">
                  <c:v>Total (n=1,200)</c:v>
                </c:pt>
              </c:strCache>
            </c:strRef>
          </c:cat>
          <c:val>
            <c:numRef>
              <c:f>Sheet1!$B$2</c:f>
              <c:numCache>
                <c:formatCode>0%</c:formatCode>
                <c:ptCount val="1"/>
                <c:pt idx="0">
                  <c:v>0.12</c:v>
                </c:pt>
              </c:numCache>
            </c:numRef>
          </c:val>
        </c:ser>
        <c:ser>
          <c:idx val="1"/>
          <c:order val="1"/>
          <c:tx>
            <c:strRef>
              <c:f>Sheet1!$C$1</c:f>
              <c:strCache>
                <c:ptCount val="1"/>
                <c:pt idx="0">
                  <c:v>Know almost nothing</c:v>
                </c:pt>
              </c:strCache>
            </c:strRef>
          </c:tx>
          <c:spPr>
            <a:solidFill>
              <a:srgbClr val="FF6600"/>
            </a:solidFill>
            <a:ln>
              <a:solidFill>
                <a:schemeClr val="bg1"/>
              </a:solidFill>
            </a:ln>
          </c:spPr>
          <c:invertIfNegative val="0"/>
          <c:dLbls>
            <c:dLbl>
              <c:idx val="5"/>
              <c:spPr>
                <a:solidFill>
                  <a:srgbClr val="BCBEC0">
                    <a:lumMod val="40000"/>
                    <a:lumOff val="60000"/>
                  </a:srgbClr>
                </a:solidFill>
                <a:ln>
                  <a:solidFill>
                    <a:srgbClr val="FF0000"/>
                  </a:solidFill>
                </a:ln>
              </c:spPr>
              <c:txPr>
                <a:bodyPr/>
                <a:lstStyle/>
                <a:p>
                  <a:pPr>
                    <a:defRPr b="1">
                      <a:solidFill>
                        <a:srgbClr val="FF0000"/>
                      </a:solidFill>
                    </a:defRPr>
                  </a:pPr>
                  <a:endParaRPr lang="en-US"/>
                </a:p>
              </c:txPr>
              <c:dLblPos val="ctr"/>
              <c:showLegendKey val="0"/>
              <c:showVal val="1"/>
              <c:showCatName val="0"/>
              <c:showSerName val="0"/>
              <c:showPercent val="0"/>
              <c:showBubbleSize val="0"/>
            </c:dLbl>
            <c:dLbl>
              <c:idx val="7"/>
              <c:spPr>
                <a:solidFill>
                  <a:srgbClr val="BCBEC0">
                    <a:lumMod val="40000"/>
                    <a:lumOff val="60000"/>
                  </a:srgbClr>
                </a:solidFill>
                <a:ln>
                  <a:solidFill>
                    <a:srgbClr val="00B050"/>
                  </a:solidFill>
                </a:ln>
              </c:spPr>
              <c:txPr>
                <a:bodyPr/>
                <a:lstStyle/>
                <a:p>
                  <a:pPr>
                    <a:defRPr b="1">
                      <a:solidFill>
                        <a:srgbClr val="00B050"/>
                      </a:solidFill>
                    </a:defRPr>
                  </a:pPr>
                  <a:endParaRPr lang="en-U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c:f>
              <c:strCache>
                <c:ptCount val="1"/>
                <c:pt idx="0">
                  <c:v>Total (n=1,200)</c:v>
                </c:pt>
              </c:strCache>
            </c:strRef>
          </c:cat>
          <c:val>
            <c:numRef>
              <c:f>Sheet1!$C$2</c:f>
              <c:numCache>
                <c:formatCode>0%</c:formatCode>
                <c:ptCount val="1"/>
                <c:pt idx="0">
                  <c:v>0.2</c:v>
                </c:pt>
              </c:numCache>
            </c:numRef>
          </c:val>
        </c:ser>
        <c:ser>
          <c:idx val="2"/>
          <c:order val="2"/>
          <c:tx>
            <c:strRef>
              <c:f>Sheet1!$D$1</c:f>
              <c:strCache>
                <c:ptCount val="1"/>
                <c:pt idx="0">
                  <c:v>Know just a little</c:v>
                </c:pt>
              </c:strCache>
            </c:strRef>
          </c:tx>
          <c:spPr>
            <a:solidFill>
              <a:srgbClr val="FFC000"/>
            </a:solidFill>
            <a:ln>
              <a:solidFill>
                <a:schemeClr val="bg1"/>
              </a:solidFill>
            </a:ln>
          </c:spPr>
          <c:invertIfNegative val="0"/>
          <c:cat>
            <c:strRef>
              <c:f>Sheet1!$A$2</c:f>
              <c:strCache>
                <c:ptCount val="1"/>
                <c:pt idx="0">
                  <c:v>Total (n=1,200)</c:v>
                </c:pt>
              </c:strCache>
            </c:strRef>
          </c:cat>
          <c:val>
            <c:numRef>
              <c:f>Sheet1!$D$2</c:f>
              <c:numCache>
                <c:formatCode>0%</c:formatCode>
                <c:ptCount val="1"/>
                <c:pt idx="0">
                  <c:v>0.5</c:v>
                </c:pt>
              </c:numCache>
            </c:numRef>
          </c:val>
        </c:ser>
        <c:ser>
          <c:idx val="3"/>
          <c:order val="3"/>
          <c:tx>
            <c:strRef>
              <c:f>Sheet1!$E$1</c:f>
              <c:strCache>
                <c:ptCount val="1"/>
                <c:pt idx="0">
                  <c:v>Know quite well</c:v>
                </c:pt>
              </c:strCache>
            </c:strRef>
          </c:tx>
          <c:spPr>
            <a:solidFill>
              <a:srgbClr val="92D050"/>
            </a:solidFill>
            <a:ln>
              <a:solidFill>
                <a:schemeClr val="bg1"/>
              </a:solidFill>
            </a:ln>
          </c:spPr>
          <c:invertIfNegative val="0"/>
          <c:dLbls>
            <c:dLbl>
              <c:idx val="5"/>
              <c:spPr>
                <a:solidFill>
                  <a:srgbClr val="BCBEC0">
                    <a:lumMod val="40000"/>
                    <a:lumOff val="60000"/>
                  </a:srgbClr>
                </a:solidFill>
                <a:ln>
                  <a:solidFill>
                    <a:srgbClr val="00B050"/>
                  </a:solidFill>
                </a:ln>
              </c:spPr>
              <c:txPr>
                <a:bodyPr/>
                <a:lstStyle/>
                <a:p>
                  <a:pPr>
                    <a:defRPr b="1">
                      <a:solidFill>
                        <a:srgbClr val="00B050"/>
                      </a:solidFill>
                    </a:defRPr>
                  </a:pPr>
                  <a:endParaRPr lang="en-U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c:f>
              <c:strCache>
                <c:ptCount val="1"/>
                <c:pt idx="0">
                  <c:v>Total (n=1,200)</c:v>
                </c:pt>
              </c:strCache>
            </c:strRef>
          </c:cat>
          <c:val>
            <c:numRef>
              <c:f>Sheet1!$E$2</c:f>
              <c:numCache>
                <c:formatCode>0%</c:formatCode>
                <c:ptCount val="1"/>
                <c:pt idx="0">
                  <c:v>0.14000000000000001</c:v>
                </c:pt>
              </c:numCache>
            </c:numRef>
          </c:val>
        </c:ser>
        <c:ser>
          <c:idx val="4"/>
          <c:order val="4"/>
          <c:tx>
            <c:strRef>
              <c:f>Sheet1!$F$1</c:f>
              <c:strCache>
                <c:ptCount val="1"/>
                <c:pt idx="0">
                  <c:v>Know very well</c:v>
                </c:pt>
              </c:strCache>
            </c:strRef>
          </c:tx>
          <c:spPr>
            <a:solidFill>
              <a:srgbClr val="00B050"/>
            </a:solidFill>
            <a:ln>
              <a:solidFill>
                <a:schemeClr val="bg1"/>
              </a:solidFill>
            </a:ln>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2"/>
              <c:spPr/>
              <c:txPr>
                <a:bodyPr/>
                <a:lstStyle/>
                <a:p>
                  <a:pPr>
                    <a:defRPr>
                      <a:solidFill>
                        <a:schemeClr val="bg1"/>
                      </a:solidFill>
                    </a:defRPr>
                  </a:pPr>
                  <a:endParaRPr lang="en-US"/>
                </a:p>
              </c:txPr>
              <c:dLblPos val="ctr"/>
              <c:showLegendKey val="0"/>
              <c:showVal val="1"/>
              <c:showCatName val="0"/>
              <c:showSerName val="0"/>
              <c:showPercent val="0"/>
              <c:showBubbleSize val="0"/>
            </c:dLbl>
            <c:dLbl>
              <c:idx val="3"/>
              <c:spPr/>
              <c:txPr>
                <a:bodyPr/>
                <a:lstStyle/>
                <a:p>
                  <a:pPr>
                    <a:defRPr>
                      <a:solidFill>
                        <a:schemeClr val="bg1"/>
                      </a:solidFill>
                    </a:defRPr>
                  </a:pPr>
                  <a:endParaRPr lang="en-US"/>
                </a:p>
              </c:txPr>
              <c:dLblPos val="ctr"/>
              <c:showLegendKey val="0"/>
              <c:showVal val="1"/>
              <c:showCatName val="0"/>
              <c:showSerName val="0"/>
              <c:showPercent val="0"/>
              <c:showBubbleSize val="0"/>
            </c:dLbl>
            <c:dLbl>
              <c:idx val="4"/>
              <c:spPr>
                <a:solidFill>
                  <a:srgbClr val="BCBEC0">
                    <a:lumMod val="40000"/>
                    <a:lumOff val="60000"/>
                  </a:srgbClr>
                </a:solidFill>
                <a:ln>
                  <a:solidFill>
                    <a:srgbClr val="FF0000"/>
                  </a:solidFill>
                </a:ln>
              </c:spPr>
              <c:txPr>
                <a:bodyPr/>
                <a:lstStyle/>
                <a:p>
                  <a:pPr>
                    <a:defRPr b="1">
                      <a:solidFill>
                        <a:srgbClr val="FF0000"/>
                      </a:solidFill>
                    </a:defRPr>
                  </a:pPr>
                  <a:endParaRPr lang="en-US"/>
                </a:p>
              </c:txPr>
              <c:dLblPos val="ctr"/>
              <c:showLegendKey val="0"/>
              <c:showVal val="1"/>
              <c:showCatName val="0"/>
              <c:showSerName val="0"/>
              <c:showPercent val="0"/>
              <c:showBubbleSize val="0"/>
            </c:dLbl>
            <c:dLbl>
              <c:idx val="5"/>
              <c:spPr>
                <a:solidFill>
                  <a:srgbClr val="BCBEC0">
                    <a:lumMod val="40000"/>
                    <a:lumOff val="60000"/>
                  </a:srgbClr>
                </a:solidFill>
                <a:ln>
                  <a:solidFill>
                    <a:srgbClr val="00B050"/>
                  </a:solidFill>
                </a:ln>
              </c:spPr>
              <c:txPr>
                <a:bodyPr/>
                <a:lstStyle/>
                <a:p>
                  <a:pPr>
                    <a:defRPr b="1">
                      <a:solidFill>
                        <a:srgbClr val="00B050"/>
                      </a:solidFill>
                    </a:defRPr>
                  </a:pPr>
                  <a:endParaRPr lang="en-US"/>
                </a:p>
              </c:txPr>
              <c:dLblPos val="ctr"/>
              <c:showLegendKey val="0"/>
              <c:showVal val="1"/>
              <c:showCatName val="0"/>
              <c:showSerName val="0"/>
              <c:showPercent val="0"/>
              <c:showBubbleSize val="0"/>
            </c:dLbl>
            <c:dLbl>
              <c:idx val="6"/>
              <c:spPr/>
              <c:txPr>
                <a:bodyPr/>
                <a:lstStyle/>
                <a:p>
                  <a:pPr>
                    <a:defRPr>
                      <a:solidFill>
                        <a:schemeClr val="bg1"/>
                      </a:solidFill>
                    </a:defRPr>
                  </a:pPr>
                  <a:endParaRPr lang="en-US"/>
                </a:p>
              </c:txPr>
              <c:dLblPos val="ctr"/>
              <c:showLegendKey val="0"/>
              <c:showVal val="1"/>
              <c:showCatName val="0"/>
              <c:showSerName val="0"/>
              <c:showPercent val="0"/>
              <c:showBubbleSize val="0"/>
            </c:dLbl>
            <c:dLbl>
              <c:idx val="7"/>
              <c:spPr/>
              <c:txPr>
                <a:bodyPr/>
                <a:lstStyle/>
                <a:p>
                  <a:pPr>
                    <a:defRPr>
                      <a:solidFill>
                        <a:schemeClr val="bg1"/>
                      </a:solidFill>
                    </a:defRPr>
                  </a:pPr>
                  <a:endParaRPr lang="en-US"/>
                </a:p>
              </c:txPr>
              <c:dLblPos val="ctr"/>
              <c:showLegendKey val="0"/>
              <c:showVal val="1"/>
              <c:showCatName val="0"/>
              <c:showSerName val="0"/>
              <c:showPercent val="0"/>
              <c:showBubbleSize val="0"/>
            </c:dLbl>
            <c:dLbl>
              <c:idx val="8"/>
              <c:spPr/>
              <c:txPr>
                <a:bodyPr/>
                <a:lstStyle/>
                <a:p>
                  <a:pPr>
                    <a:defRPr>
                      <a:solidFill>
                        <a:schemeClr val="bg1"/>
                      </a:solidFill>
                    </a:defRPr>
                  </a:pPr>
                  <a:endParaRPr lang="en-US"/>
                </a:p>
              </c:txPr>
              <c:dLblPos val="ctr"/>
              <c:showLegendKey val="0"/>
              <c:showVal val="1"/>
              <c:showCatName val="0"/>
              <c:showSerName val="0"/>
              <c:showPercent val="0"/>
              <c:showBubbleSize val="0"/>
            </c:dLbl>
            <c:dLbl>
              <c:idx val="9"/>
              <c:spPr/>
              <c:txPr>
                <a:bodyPr/>
                <a:lstStyle/>
                <a:p>
                  <a:pPr>
                    <a:defRPr>
                      <a:solidFill>
                        <a:schemeClr val="bg1"/>
                      </a:solidFill>
                    </a:defRPr>
                  </a:pPr>
                  <a:endParaRPr lang="en-U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c:f>
              <c:strCache>
                <c:ptCount val="1"/>
                <c:pt idx="0">
                  <c:v>Total (n=1,200)</c:v>
                </c:pt>
              </c:strCache>
            </c:strRef>
          </c:cat>
          <c:val>
            <c:numRef>
              <c:f>Sheet1!$F$2</c:f>
              <c:numCache>
                <c:formatCode>0%</c:formatCode>
                <c:ptCount val="1"/>
                <c:pt idx="0">
                  <c:v>0.03</c:v>
                </c:pt>
              </c:numCache>
            </c:numRef>
          </c:val>
        </c:ser>
        <c:dLbls>
          <c:showLegendKey val="0"/>
          <c:showVal val="1"/>
          <c:showCatName val="0"/>
          <c:showSerName val="0"/>
          <c:showPercent val="0"/>
          <c:showBubbleSize val="0"/>
        </c:dLbls>
        <c:gapWidth val="92"/>
        <c:overlap val="100"/>
        <c:axId val="27770240"/>
        <c:axId val="29049984"/>
      </c:barChart>
      <c:catAx>
        <c:axId val="27770240"/>
        <c:scaling>
          <c:orientation val="maxMin"/>
        </c:scaling>
        <c:delete val="0"/>
        <c:axPos val="l"/>
        <c:numFmt formatCode="General" sourceLinked="1"/>
        <c:majorTickMark val="none"/>
        <c:minorTickMark val="none"/>
        <c:tickLblPos val="nextTo"/>
        <c:crossAx val="29049984"/>
        <c:crosses val="autoZero"/>
        <c:auto val="1"/>
        <c:lblAlgn val="ctr"/>
        <c:lblOffset val="100"/>
        <c:noMultiLvlLbl val="0"/>
      </c:catAx>
      <c:valAx>
        <c:axId val="29049984"/>
        <c:scaling>
          <c:orientation val="minMax"/>
          <c:max val="1"/>
        </c:scaling>
        <c:delete val="1"/>
        <c:axPos val="t"/>
        <c:numFmt formatCode="0%" sourceLinked="1"/>
        <c:majorTickMark val="out"/>
        <c:minorTickMark val="none"/>
        <c:tickLblPos val="none"/>
        <c:crossAx val="27770240"/>
        <c:crosses val="autoZero"/>
        <c:crossBetween val="between"/>
      </c:valAx>
      <c:spPr>
        <a:ln>
          <a:solidFill>
            <a:schemeClr val="bg1"/>
          </a:solidFill>
        </a:ln>
      </c:spPr>
    </c:plotArea>
    <c:legend>
      <c:legendPos val="r"/>
      <c:layout>
        <c:manualLayout>
          <c:xMode val="edge"/>
          <c:yMode val="edge"/>
          <c:x val="4.1884105060993639E-2"/>
          <c:y val="0.1093601197752584"/>
          <c:w val="0.91623178987801268"/>
          <c:h val="0.18508817448467785"/>
        </c:manualLayout>
      </c:layout>
      <c:overlay val="0"/>
    </c:legend>
    <c:plotVisOnly val="1"/>
    <c:dispBlanksAs val="gap"/>
    <c:showDLblsOverMax val="0"/>
  </c:chart>
  <c:txPr>
    <a:bodyPr/>
    <a:lstStyle/>
    <a:p>
      <a:pPr>
        <a:defRPr sz="14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N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NZ" sz="2000" b="1" i="0" u="none" strike="noStrike" baseline="0" dirty="0" smtClean="0">
                <a:effectLst/>
              </a:rPr>
              <a:t>Favourability </a:t>
            </a:r>
            <a:r>
              <a:rPr lang="en-NZ" sz="2000" dirty="0" smtClean="0"/>
              <a:t>of </a:t>
            </a:r>
            <a:r>
              <a:rPr lang="en-NZ" sz="2000" b="1" i="0" u="none" strike="noStrike" baseline="0" dirty="0" smtClean="0">
                <a:effectLst/>
              </a:rPr>
              <a:t>the oil and gas industry</a:t>
            </a:r>
            <a:endParaRPr lang="en-NZ" sz="2000" dirty="0"/>
          </a:p>
        </c:rich>
      </c:tx>
      <c:layout>
        <c:manualLayout>
          <c:xMode val="edge"/>
          <c:yMode val="edge"/>
          <c:x val="0.2399891529138328"/>
          <c:y val="2.7411368706780334E-2"/>
        </c:manualLayout>
      </c:layout>
      <c:overlay val="1"/>
    </c:title>
    <c:autoTitleDeleted val="0"/>
    <c:plotArea>
      <c:layout>
        <c:manualLayout>
          <c:layoutTarget val="inner"/>
          <c:xMode val="edge"/>
          <c:yMode val="edge"/>
          <c:x val="0.23079182655133548"/>
          <c:y val="0.26851251999356263"/>
          <c:w val="0.72081334881092507"/>
          <c:h val="0.11767669054398912"/>
        </c:manualLayout>
      </c:layout>
      <c:barChart>
        <c:barDir val="bar"/>
        <c:grouping val="percentStacked"/>
        <c:varyColors val="0"/>
        <c:ser>
          <c:idx val="0"/>
          <c:order val="0"/>
          <c:tx>
            <c:strRef>
              <c:f>Sheet1!$B$1</c:f>
              <c:strCache>
                <c:ptCount val="1"/>
                <c:pt idx="0">
                  <c:v>Very unfauvorable</c:v>
                </c:pt>
              </c:strCache>
            </c:strRef>
          </c:tx>
          <c:spPr>
            <a:solidFill>
              <a:srgbClr val="FF0000"/>
            </a:solidFill>
            <a:ln>
              <a:solidFill>
                <a:schemeClr val="bg1"/>
              </a:solidFill>
            </a:ln>
          </c:spPr>
          <c:invertIfNegative val="0"/>
          <c:dLbls>
            <c:dLbl>
              <c:idx val="0"/>
              <c:spPr/>
              <c:txPr>
                <a:bodyPr/>
                <a:lstStyle/>
                <a:p>
                  <a:pPr>
                    <a:defRPr>
                      <a:solidFill>
                        <a:schemeClr val="bg1"/>
                      </a:solidFill>
                    </a:defRPr>
                  </a:pPr>
                  <a:endParaRPr lang="en-US"/>
                </a:p>
              </c:txPr>
              <c:dLblPos val="ctr"/>
              <c:showLegendKey val="0"/>
              <c:showVal val="1"/>
              <c:showCatName val="0"/>
              <c:showSerName val="0"/>
              <c:showPercent val="0"/>
              <c:showBubbleSize val="0"/>
            </c:dLbl>
            <c:dLbl>
              <c:idx val="2"/>
              <c:spPr/>
              <c:txPr>
                <a:bodyPr/>
                <a:lstStyle/>
                <a:p>
                  <a:pPr>
                    <a:defRPr>
                      <a:solidFill>
                        <a:schemeClr val="bg1"/>
                      </a:solidFill>
                    </a:defRPr>
                  </a:pPr>
                  <a:endParaRPr lang="en-US"/>
                </a:p>
              </c:txPr>
              <c:dLblPos val="ctr"/>
              <c:showLegendKey val="0"/>
              <c:showVal val="1"/>
              <c:showCatName val="0"/>
              <c:showSerName val="0"/>
              <c:showPercent val="0"/>
              <c:showBubbleSize val="0"/>
            </c:dLbl>
            <c:dLbl>
              <c:idx val="3"/>
              <c:spPr/>
              <c:txPr>
                <a:bodyPr/>
                <a:lstStyle/>
                <a:p>
                  <a:pPr>
                    <a:defRPr>
                      <a:solidFill>
                        <a:schemeClr val="bg1"/>
                      </a:solidFill>
                    </a:defRPr>
                  </a:pPr>
                  <a:endParaRPr lang="en-US"/>
                </a:p>
              </c:txPr>
              <c:dLblPos val="ctr"/>
              <c:showLegendKey val="0"/>
              <c:showVal val="1"/>
              <c:showCatName val="0"/>
              <c:showSerName val="0"/>
              <c:showPercent val="0"/>
              <c:showBubbleSize val="0"/>
            </c:dLbl>
            <c:dLbl>
              <c:idx val="4"/>
              <c:spPr>
                <a:solidFill>
                  <a:srgbClr val="BCBEC0">
                    <a:lumMod val="40000"/>
                    <a:lumOff val="60000"/>
                  </a:srgbClr>
                </a:solidFill>
                <a:ln>
                  <a:solidFill>
                    <a:srgbClr val="00B050"/>
                  </a:solidFill>
                </a:ln>
              </c:spPr>
              <c:txPr>
                <a:bodyPr/>
                <a:lstStyle/>
                <a:p>
                  <a:pPr>
                    <a:defRPr b="1">
                      <a:solidFill>
                        <a:srgbClr val="00B050"/>
                      </a:solidFill>
                    </a:defRPr>
                  </a:pPr>
                  <a:endParaRPr lang="en-US"/>
                </a:p>
              </c:txPr>
              <c:dLblPos val="ctr"/>
              <c:showLegendKey val="0"/>
              <c:showVal val="1"/>
              <c:showCatName val="0"/>
              <c:showSerName val="0"/>
              <c:showPercent val="0"/>
              <c:showBubbleSize val="0"/>
            </c:dLbl>
            <c:dLbl>
              <c:idx val="5"/>
              <c:spPr/>
              <c:txPr>
                <a:bodyPr/>
                <a:lstStyle/>
                <a:p>
                  <a:pPr>
                    <a:defRPr>
                      <a:solidFill>
                        <a:schemeClr val="bg1"/>
                      </a:solidFill>
                    </a:defRPr>
                  </a:pPr>
                  <a:endParaRPr lang="en-US"/>
                </a:p>
              </c:txPr>
              <c:dLblPos val="ctr"/>
              <c:showLegendKey val="0"/>
              <c:showVal val="1"/>
              <c:showCatName val="0"/>
              <c:showSerName val="0"/>
              <c:showPercent val="0"/>
              <c:showBubbleSize val="0"/>
            </c:dLbl>
            <c:dLbl>
              <c:idx val="6"/>
              <c:spPr/>
              <c:txPr>
                <a:bodyPr/>
                <a:lstStyle/>
                <a:p>
                  <a:pPr>
                    <a:defRPr>
                      <a:solidFill>
                        <a:schemeClr val="bg1"/>
                      </a:solidFill>
                    </a:defRPr>
                  </a:pPr>
                  <a:endParaRPr lang="en-US"/>
                </a:p>
              </c:txPr>
              <c:dLblPos val="ctr"/>
              <c:showLegendKey val="0"/>
              <c:showVal val="1"/>
              <c:showCatName val="0"/>
              <c:showSerName val="0"/>
              <c:showPercent val="0"/>
              <c:showBubbleSize val="0"/>
            </c:dLbl>
            <c:dLbl>
              <c:idx val="7"/>
              <c:spPr/>
              <c:txPr>
                <a:bodyPr/>
                <a:lstStyle/>
                <a:p>
                  <a:pPr>
                    <a:defRPr>
                      <a:solidFill>
                        <a:schemeClr val="bg1"/>
                      </a:solidFill>
                    </a:defRPr>
                  </a:pPr>
                  <a:endParaRPr lang="en-US"/>
                </a:p>
              </c:txPr>
              <c:dLblPos val="ctr"/>
              <c:showLegendKey val="0"/>
              <c:showVal val="1"/>
              <c:showCatName val="0"/>
              <c:showSerName val="0"/>
              <c:showPercent val="0"/>
              <c:showBubbleSize val="0"/>
            </c:dLbl>
            <c:dLbl>
              <c:idx val="8"/>
              <c:spPr/>
              <c:txPr>
                <a:bodyPr/>
                <a:lstStyle/>
                <a:p>
                  <a:pPr>
                    <a:defRPr>
                      <a:solidFill>
                        <a:schemeClr val="bg1"/>
                      </a:solidFill>
                    </a:defRPr>
                  </a:pPr>
                  <a:endParaRPr lang="en-US"/>
                </a:p>
              </c:txPr>
              <c:dLblPos val="ctr"/>
              <c:showLegendKey val="0"/>
              <c:showVal val="1"/>
              <c:showCatName val="0"/>
              <c:showSerName val="0"/>
              <c:showPercent val="0"/>
              <c:showBubbleSize val="0"/>
            </c:dLbl>
            <c:dLbl>
              <c:idx val="9"/>
              <c:spPr/>
              <c:txPr>
                <a:bodyPr/>
                <a:lstStyle/>
                <a:p>
                  <a:pPr>
                    <a:defRPr>
                      <a:solidFill>
                        <a:schemeClr val="bg1"/>
                      </a:solidFill>
                    </a:defRPr>
                  </a:pPr>
                  <a:endParaRPr lang="en-U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c:f>
              <c:strCache>
                <c:ptCount val="1"/>
                <c:pt idx="0">
                  <c:v>Total (n=1,200)</c:v>
                </c:pt>
              </c:strCache>
            </c:strRef>
          </c:cat>
          <c:val>
            <c:numRef>
              <c:f>Sheet1!$B$2</c:f>
              <c:numCache>
                <c:formatCode>0%</c:formatCode>
                <c:ptCount val="1"/>
                <c:pt idx="0">
                  <c:v>0.08</c:v>
                </c:pt>
              </c:numCache>
            </c:numRef>
          </c:val>
        </c:ser>
        <c:ser>
          <c:idx val="1"/>
          <c:order val="1"/>
          <c:tx>
            <c:strRef>
              <c:f>Sheet1!$C$1</c:f>
              <c:strCache>
                <c:ptCount val="1"/>
                <c:pt idx="0">
                  <c:v>Mainly unfavourable</c:v>
                </c:pt>
              </c:strCache>
            </c:strRef>
          </c:tx>
          <c:spPr>
            <a:solidFill>
              <a:srgbClr val="FF6600"/>
            </a:solidFill>
            <a:ln>
              <a:solidFill>
                <a:schemeClr val="bg1"/>
              </a:solidFill>
            </a:ln>
          </c:spPr>
          <c:invertIfNegative val="0"/>
          <c:cat>
            <c:strRef>
              <c:f>Sheet1!$A$2</c:f>
              <c:strCache>
                <c:ptCount val="1"/>
                <c:pt idx="0">
                  <c:v>Total (n=1,200)</c:v>
                </c:pt>
              </c:strCache>
            </c:strRef>
          </c:cat>
          <c:val>
            <c:numRef>
              <c:f>Sheet1!$C$2</c:f>
              <c:numCache>
                <c:formatCode>0%</c:formatCode>
                <c:ptCount val="1"/>
                <c:pt idx="0">
                  <c:v>0.16</c:v>
                </c:pt>
              </c:numCache>
            </c:numRef>
          </c:val>
        </c:ser>
        <c:ser>
          <c:idx val="2"/>
          <c:order val="2"/>
          <c:tx>
            <c:strRef>
              <c:f>Sheet1!$D$1</c:f>
              <c:strCache>
                <c:ptCount val="1"/>
                <c:pt idx="0">
                  <c:v>Neutral</c:v>
                </c:pt>
              </c:strCache>
            </c:strRef>
          </c:tx>
          <c:spPr>
            <a:solidFill>
              <a:srgbClr val="FFC000"/>
            </a:solidFill>
            <a:ln>
              <a:solidFill>
                <a:schemeClr val="bg1"/>
              </a:solidFill>
            </a:ln>
          </c:spPr>
          <c:invertIfNegative val="0"/>
          <c:dLbls>
            <c:dLbl>
              <c:idx val="7"/>
              <c:spPr>
                <a:solidFill>
                  <a:srgbClr val="BCBEC0">
                    <a:lumMod val="40000"/>
                    <a:lumOff val="60000"/>
                  </a:srgbClr>
                </a:solidFill>
                <a:ln>
                  <a:solidFill>
                    <a:srgbClr val="00B050"/>
                  </a:solidFill>
                </a:ln>
              </c:spPr>
              <c:txPr>
                <a:bodyPr/>
                <a:lstStyle/>
                <a:p>
                  <a:pPr>
                    <a:defRPr b="1">
                      <a:solidFill>
                        <a:srgbClr val="00B050"/>
                      </a:solidFill>
                    </a:defRPr>
                  </a:pPr>
                  <a:endParaRPr lang="en-US"/>
                </a:p>
              </c:txPr>
              <c:dLblPos val="ctr"/>
              <c:showLegendKey val="0"/>
              <c:showVal val="1"/>
              <c:showCatName val="0"/>
              <c:showSerName val="0"/>
              <c:showPercent val="0"/>
              <c:showBubbleSize val="0"/>
            </c:dLbl>
            <c:dLblPos val="ctr"/>
            <c:showLegendKey val="0"/>
            <c:showVal val="1"/>
            <c:showCatName val="0"/>
            <c:showSerName val="0"/>
            <c:showPercent val="0"/>
            <c:showBubbleSize val="0"/>
            <c:showLeaderLines val="0"/>
          </c:dLbls>
          <c:cat>
            <c:strRef>
              <c:f>Sheet1!$A$2</c:f>
              <c:strCache>
                <c:ptCount val="1"/>
                <c:pt idx="0">
                  <c:v>Total (n=1,200)</c:v>
                </c:pt>
              </c:strCache>
            </c:strRef>
          </c:cat>
          <c:val>
            <c:numRef>
              <c:f>Sheet1!$D$2</c:f>
              <c:numCache>
                <c:formatCode>0%</c:formatCode>
                <c:ptCount val="1"/>
                <c:pt idx="0">
                  <c:v>0.31</c:v>
                </c:pt>
              </c:numCache>
            </c:numRef>
          </c:val>
        </c:ser>
        <c:ser>
          <c:idx val="3"/>
          <c:order val="3"/>
          <c:tx>
            <c:strRef>
              <c:f>Sheet1!$E$1</c:f>
              <c:strCache>
                <c:ptCount val="1"/>
                <c:pt idx="0">
                  <c:v>Mainly favourable</c:v>
                </c:pt>
              </c:strCache>
            </c:strRef>
          </c:tx>
          <c:spPr>
            <a:solidFill>
              <a:srgbClr val="92D050"/>
            </a:solidFill>
            <a:ln>
              <a:solidFill>
                <a:schemeClr val="bg1"/>
              </a:solidFill>
            </a:ln>
          </c:spPr>
          <c:invertIfNegative val="0"/>
          <c:cat>
            <c:strRef>
              <c:f>Sheet1!$A$2</c:f>
              <c:strCache>
                <c:ptCount val="1"/>
                <c:pt idx="0">
                  <c:v>Total (n=1,200)</c:v>
                </c:pt>
              </c:strCache>
            </c:strRef>
          </c:cat>
          <c:val>
            <c:numRef>
              <c:f>Sheet1!$E$2</c:f>
              <c:numCache>
                <c:formatCode>0%</c:formatCode>
                <c:ptCount val="1"/>
                <c:pt idx="0">
                  <c:v>0.28999999999999998</c:v>
                </c:pt>
              </c:numCache>
            </c:numRef>
          </c:val>
        </c:ser>
        <c:ser>
          <c:idx val="4"/>
          <c:order val="4"/>
          <c:tx>
            <c:strRef>
              <c:f>Sheet1!$F$1</c:f>
              <c:strCache>
                <c:ptCount val="1"/>
                <c:pt idx="0">
                  <c:v>Very favourable</c:v>
                </c:pt>
              </c:strCache>
            </c:strRef>
          </c:tx>
          <c:spPr>
            <a:solidFill>
              <a:srgbClr val="00B050"/>
            </a:solidFill>
            <a:ln>
              <a:solidFill>
                <a:schemeClr val="bg1"/>
              </a:solidFill>
            </a:ln>
          </c:spPr>
          <c:invertIfNegative val="0"/>
          <c:dLbls>
            <c:dLbl>
              <c:idx val="5"/>
              <c:spPr>
                <a:solidFill>
                  <a:srgbClr val="BCBEC0">
                    <a:lumMod val="40000"/>
                    <a:lumOff val="60000"/>
                  </a:srgbClr>
                </a:solidFill>
                <a:ln>
                  <a:solidFill>
                    <a:srgbClr val="00B050"/>
                  </a:solidFill>
                </a:ln>
              </c:spPr>
              <c:txPr>
                <a:bodyPr/>
                <a:lstStyle/>
                <a:p>
                  <a:pPr>
                    <a:defRPr b="1">
                      <a:solidFill>
                        <a:srgbClr val="00B050"/>
                      </a:solidFill>
                    </a:defRPr>
                  </a:pPr>
                  <a:endParaRPr lang="en-US"/>
                </a:p>
              </c:txPr>
              <c:dLblPos val="ctr"/>
              <c:showLegendKey val="0"/>
              <c:showVal val="1"/>
              <c:showCatName val="0"/>
              <c:showSerName val="0"/>
              <c:showPercent val="0"/>
              <c:showBubbleSize val="0"/>
            </c:dLbl>
            <c:txPr>
              <a:bodyPr/>
              <a:lstStyle/>
              <a:p>
                <a:pPr>
                  <a:defRPr>
                    <a:solidFill>
                      <a:schemeClr val="bg1"/>
                    </a:solidFill>
                  </a:defRPr>
                </a:pPr>
                <a:endParaRPr lang="en-US"/>
              </a:p>
            </c:txPr>
            <c:dLblPos val="ctr"/>
            <c:showLegendKey val="0"/>
            <c:showVal val="1"/>
            <c:showCatName val="0"/>
            <c:showSerName val="0"/>
            <c:showPercent val="0"/>
            <c:showBubbleSize val="0"/>
            <c:showLeaderLines val="0"/>
          </c:dLbls>
          <c:cat>
            <c:strRef>
              <c:f>Sheet1!$A$2</c:f>
              <c:strCache>
                <c:ptCount val="1"/>
                <c:pt idx="0">
                  <c:v>Total (n=1,200)</c:v>
                </c:pt>
              </c:strCache>
            </c:strRef>
          </c:cat>
          <c:val>
            <c:numRef>
              <c:f>Sheet1!$F$2</c:f>
              <c:numCache>
                <c:formatCode>0%</c:formatCode>
                <c:ptCount val="1"/>
                <c:pt idx="0">
                  <c:v>0.14000000000000001</c:v>
                </c:pt>
              </c:numCache>
            </c:numRef>
          </c:val>
        </c:ser>
        <c:ser>
          <c:idx val="5"/>
          <c:order val="5"/>
          <c:tx>
            <c:strRef>
              <c:f>Sheet1!$G$1</c:f>
              <c:strCache>
                <c:ptCount val="1"/>
                <c:pt idx="0">
                  <c:v>Don't know</c:v>
                </c:pt>
              </c:strCache>
            </c:strRef>
          </c:tx>
          <c:spPr>
            <a:ln>
              <a:solidFill>
                <a:schemeClr val="bg1"/>
              </a:solidFill>
            </a:ln>
          </c:spPr>
          <c:invertIfNegative val="0"/>
          <c:dLbls>
            <c:delete val="1"/>
          </c:dLbls>
          <c:cat>
            <c:strRef>
              <c:f>Sheet1!$A$2</c:f>
              <c:strCache>
                <c:ptCount val="1"/>
                <c:pt idx="0">
                  <c:v>Total (n=1,200)</c:v>
                </c:pt>
              </c:strCache>
            </c:strRef>
          </c:cat>
          <c:val>
            <c:numRef>
              <c:f>Sheet1!$G$2</c:f>
              <c:numCache>
                <c:formatCode>0%</c:formatCode>
                <c:ptCount val="1"/>
                <c:pt idx="0">
                  <c:v>0.01</c:v>
                </c:pt>
              </c:numCache>
            </c:numRef>
          </c:val>
        </c:ser>
        <c:dLbls>
          <c:showLegendKey val="0"/>
          <c:showVal val="1"/>
          <c:showCatName val="0"/>
          <c:showSerName val="0"/>
          <c:showPercent val="0"/>
          <c:showBubbleSize val="0"/>
        </c:dLbls>
        <c:gapWidth val="92"/>
        <c:overlap val="100"/>
        <c:axId val="29150592"/>
        <c:axId val="29164672"/>
      </c:barChart>
      <c:catAx>
        <c:axId val="29150592"/>
        <c:scaling>
          <c:orientation val="maxMin"/>
        </c:scaling>
        <c:delete val="0"/>
        <c:axPos val="l"/>
        <c:numFmt formatCode="General" sourceLinked="1"/>
        <c:majorTickMark val="none"/>
        <c:minorTickMark val="none"/>
        <c:tickLblPos val="nextTo"/>
        <c:crossAx val="29164672"/>
        <c:crosses val="autoZero"/>
        <c:auto val="1"/>
        <c:lblAlgn val="ctr"/>
        <c:lblOffset val="100"/>
        <c:noMultiLvlLbl val="0"/>
      </c:catAx>
      <c:valAx>
        <c:axId val="29164672"/>
        <c:scaling>
          <c:orientation val="minMax"/>
          <c:max val="1"/>
        </c:scaling>
        <c:delete val="1"/>
        <c:axPos val="t"/>
        <c:numFmt formatCode="0%" sourceLinked="1"/>
        <c:majorTickMark val="out"/>
        <c:minorTickMark val="none"/>
        <c:tickLblPos val="none"/>
        <c:crossAx val="29150592"/>
        <c:crosses val="autoZero"/>
        <c:crossBetween val="between"/>
      </c:valAx>
      <c:spPr>
        <a:ln>
          <a:solidFill>
            <a:schemeClr val="bg1"/>
          </a:solidFill>
        </a:ln>
      </c:spPr>
    </c:plotArea>
    <c:legend>
      <c:legendPos val="r"/>
      <c:layout>
        <c:manualLayout>
          <c:xMode val="edge"/>
          <c:yMode val="edge"/>
          <c:x val="0"/>
          <c:y val="0.1171618665694495"/>
          <c:w val="0.99878590906847353"/>
          <c:h val="0.17776907363828262"/>
        </c:manualLayout>
      </c:layout>
      <c:overlay val="0"/>
    </c:legend>
    <c:plotVisOnly val="1"/>
    <c:dispBlanksAs val="gap"/>
    <c:showDLblsOverMax val="0"/>
  </c:chart>
  <c:txPr>
    <a:bodyPr/>
    <a:lstStyle/>
    <a:p>
      <a:pPr>
        <a:defRPr sz="1400"/>
      </a:pPr>
      <a:endParaRPr lang="en-US"/>
    </a:p>
  </c:tx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277537A-E82E-4C2B-A64A-D5AB45F5ED50}" type="datetimeFigureOut">
              <a:rPr lang="en-NZ" smtClean="0"/>
              <a:t>10/12/2012</a:t>
            </a:fld>
            <a:endParaRPr lang="en-NZ"/>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1EA52F-C78F-48DB-B4BF-58FE7CCDD41F}" type="slidenum">
              <a:rPr lang="en-NZ" smtClean="0"/>
              <a:t>‹#›</a:t>
            </a:fld>
            <a:endParaRPr lang="en-NZ"/>
          </a:p>
        </p:txBody>
      </p:sp>
    </p:spTree>
    <p:extLst>
      <p:ext uri="{BB962C8B-B14F-4D97-AF65-F5344CB8AC3E}">
        <p14:creationId xmlns:p14="http://schemas.microsoft.com/office/powerpoint/2010/main" val="2547941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a:p>
        </p:txBody>
      </p:sp>
      <p:sp>
        <p:nvSpPr>
          <p:cNvPr id="4" name="Slide Number Placeholder 3"/>
          <p:cNvSpPr>
            <a:spLocks noGrp="1"/>
          </p:cNvSpPr>
          <p:nvPr>
            <p:ph type="sldNum" sz="quarter" idx="10"/>
          </p:nvPr>
        </p:nvSpPr>
        <p:spPr/>
        <p:txBody>
          <a:bodyPr/>
          <a:lstStyle/>
          <a:p>
            <a:fld id="{481EA52F-C78F-48DB-B4BF-58FE7CCDD41F}" type="slidenum">
              <a:rPr lang="en-NZ" smtClean="0"/>
              <a:t>2</a:t>
            </a:fld>
            <a:endParaRPr lang="en-NZ"/>
          </a:p>
        </p:txBody>
      </p:sp>
    </p:spTree>
    <p:extLst>
      <p:ext uri="{BB962C8B-B14F-4D97-AF65-F5344CB8AC3E}">
        <p14:creationId xmlns:p14="http://schemas.microsoft.com/office/powerpoint/2010/main" val="386882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E72217FC-0D5E-4335-A0CF-A2766CE648B8}" type="datetimeFigureOut">
              <a:rPr lang="en-NZ" smtClean="0"/>
              <a:t>10/12/2012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21726023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72217FC-0D5E-4335-A0CF-A2766CE648B8}" type="datetimeFigureOut">
              <a:rPr lang="en-NZ" smtClean="0"/>
              <a:t>10/12/2012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37990589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72217FC-0D5E-4335-A0CF-A2766CE648B8}" type="datetimeFigureOut">
              <a:rPr lang="en-NZ" smtClean="0"/>
              <a:t>10/12/2012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41220482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E72217FC-0D5E-4335-A0CF-A2766CE648B8}" type="datetimeFigureOut">
              <a:rPr lang="en-NZ" smtClean="0"/>
              <a:t>10/12/2012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10846160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72217FC-0D5E-4335-A0CF-A2766CE648B8}" type="datetimeFigureOut">
              <a:rPr lang="en-NZ" smtClean="0"/>
              <a:t>10/12/2012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1357431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E72217FC-0D5E-4335-A0CF-A2766CE648B8}" type="datetimeFigureOut">
              <a:rPr lang="en-NZ" smtClean="0"/>
              <a:t>10/12/2012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245131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E72217FC-0D5E-4335-A0CF-A2766CE648B8}" type="datetimeFigureOut">
              <a:rPr lang="en-NZ" smtClean="0"/>
              <a:t>10/12/2012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820350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E72217FC-0D5E-4335-A0CF-A2766CE648B8}" type="datetimeFigureOut">
              <a:rPr lang="en-NZ" smtClean="0"/>
              <a:t>10/12/2012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1653102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2217FC-0D5E-4335-A0CF-A2766CE648B8}" type="datetimeFigureOut">
              <a:rPr lang="en-NZ" smtClean="0"/>
              <a:t>10/12/2012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3089671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217FC-0D5E-4335-A0CF-A2766CE648B8}" type="datetimeFigureOut">
              <a:rPr lang="en-NZ" smtClean="0"/>
              <a:t>10/12/2012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13959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72217FC-0D5E-4335-A0CF-A2766CE648B8}" type="datetimeFigureOut">
              <a:rPr lang="en-NZ" smtClean="0"/>
              <a:t>10/12/2012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9FD7B3D3-05FD-4CA0-B878-4C0DC9852F7B}" type="slidenum">
              <a:rPr lang="en-NZ" smtClean="0"/>
              <a:t>‹#›</a:t>
            </a:fld>
            <a:endParaRPr lang="en-NZ"/>
          </a:p>
        </p:txBody>
      </p:sp>
    </p:spTree>
    <p:extLst>
      <p:ext uri="{BB962C8B-B14F-4D97-AF65-F5344CB8AC3E}">
        <p14:creationId xmlns:p14="http://schemas.microsoft.com/office/powerpoint/2010/main" val="26481742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2217FC-0D5E-4335-A0CF-A2766CE648B8}" type="datetimeFigureOut">
              <a:rPr lang="en-NZ" smtClean="0"/>
              <a:t>10/12/2012</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FD7B3D3-05FD-4CA0-B878-4C0DC9852F7B}" type="slidenum">
              <a:rPr lang="en-NZ" smtClean="0"/>
              <a:t>‹#›</a:t>
            </a:fld>
            <a:endParaRPr lang="en-NZ"/>
          </a:p>
        </p:txBody>
      </p:sp>
    </p:spTree>
    <p:extLst>
      <p:ext uri="{BB962C8B-B14F-4D97-AF65-F5344CB8AC3E}">
        <p14:creationId xmlns:p14="http://schemas.microsoft.com/office/powerpoint/2010/main" val="194031756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chart" Target="../charts/chart2.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55"/>
          <a:stretch/>
        </p:blipFill>
        <p:spPr bwMode="auto">
          <a:xfrm>
            <a:off x="0" y="0"/>
            <a:ext cx="43263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2202" t="9247"/>
          <a:stretch/>
        </p:blipFill>
        <p:spPr bwMode="auto">
          <a:xfrm>
            <a:off x="4716016" y="4977240"/>
            <a:ext cx="4439441" cy="18632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02124" y="1262370"/>
            <a:ext cx="5652120" cy="1785104"/>
          </a:xfrm>
          <a:prstGeom prst="rect">
            <a:avLst/>
          </a:prstGeom>
          <a:noFill/>
        </p:spPr>
        <p:txBody>
          <a:bodyPr wrap="square" rtlCol="0">
            <a:spAutoFit/>
          </a:bodyPr>
          <a:lstStyle/>
          <a:p>
            <a:pPr algn="ctr"/>
            <a:r>
              <a:rPr lang="en-NZ" sz="6600" b="1" dirty="0" smtClean="0"/>
              <a:t>NZAIA 2012 </a:t>
            </a:r>
          </a:p>
          <a:p>
            <a:pPr algn="ctr"/>
            <a:r>
              <a:rPr lang="en-NZ" sz="4400" b="1" dirty="0"/>
              <a:t>C</a:t>
            </a:r>
            <a:r>
              <a:rPr lang="en-NZ" sz="4400" b="1" dirty="0" smtClean="0"/>
              <a:t>onference</a:t>
            </a:r>
            <a:endParaRPr lang="en-NZ" sz="4400" b="1" dirty="0"/>
          </a:p>
        </p:txBody>
      </p:sp>
      <p:sp>
        <p:nvSpPr>
          <p:cNvPr id="2" name="TextBox 1"/>
          <p:cNvSpPr txBox="1"/>
          <p:nvPr/>
        </p:nvSpPr>
        <p:spPr>
          <a:xfrm>
            <a:off x="3766230" y="3047474"/>
            <a:ext cx="4923907" cy="1077218"/>
          </a:xfrm>
          <a:prstGeom prst="rect">
            <a:avLst/>
          </a:prstGeom>
          <a:noFill/>
        </p:spPr>
        <p:txBody>
          <a:bodyPr wrap="square" rtlCol="0">
            <a:spAutoFit/>
          </a:bodyPr>
          <a:lstStyle/>
          <a:p>
            <a:pPr algn="ctr"/>
            <a:r>
              <a:rPr lang="en-NZ" sz="3200" b="1" i="1" dirty="0" smtClean="0">
                <a:solidFill>
                  <a:schemeClr val="accent3">
                    <a:lumMod val="75000"/>
                  </a:schemeClr>
                </a:solidFill>
              </a:rPr>
              <a:t>Assessing the impacts of coming developments</a:t>
            </a:r>
            <a:endParaRPr lang="en-NZ" sz="3200" b="1" i="1" dirty="0">
              <a:solidFill>
                <a:srgbClr val="00B0F0"/>
              </a:solidFill>
            </a:endParaRPr>
          </a:p>
        </p:txBody>
      </p:sp>
      <p:sp>
        <p:nvSpPr>
          <p:cNvPr id="3" name="TextBox 2"/>
          <p:cNvSpPr txBox="1"/>
          <p:nvPr/>
        </p:nvSpPr>
        <p:spPr>
          <a:xfrm>
            <a:off x="4716016" y="4365330"/>
            <a:ext cx="3306232" cy="400110"/>
          </a:xfrm>
          <a:prstGeom prst="rect">
            <a:avLst/>
          </a:prstGeom>
          <a:noFill/>
        </p:spPr>
        <p:txBody>
          <a:bodyPr wrap="square" rtlCol="0">
            <a:spAutoFit/>
          </a:bodyPr>
          <a:lstStyle/>
          <a:p>
            <a:r>
              <a:rPr lang="en-NZ" sz="2000" dirty="0" smtClean="0"/>
              <a:t>David Robinson, CEO, PEPANZ</a:t>
            </a:r>
            <a:endParaRPr lang="en-NZ" sz="2000" dirty="0"/>
          </a:p>
        </p:txBody>
      </p:sp>
    </p:spTree>
    <p:extLst>
      <p:ext uri="{BB962C8B-B14F-4D97-AF65-F5344CB8AC3E}">
        <p14:creationId xmlns:p14="http://schemas.microsoft.com/office/powerpoint/2010/main" val="358239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6" y="260648"/>
            <a:ext cx="8229600" cy="1143000"/>
          </a:xfrm>
        </p:spPr>
        <p:txBody>
          <a:bodyPr>
            <a:normAutofit fontScale="90000"/>
          </a:bodyPr>
          <a:lstStyle/>
          <a:p>
            <a:r>
              <a:rPr lang="en-NZ" b="1" dirty="0" smtClean="0">
                <a:solidFill>
                  <a:srgbClr val="00B0F0"/>
                </a:solidFill>
              </a:rPr>
              <a:t>Heavily </a:t>
            </a:r>
            <a:r>
              <a:rPr lang="en-NZ" b="1" dirty="0" smtClean="0"/>
              <a:t>regulated: but never complacent</a:t>
            </a:r>
            <a:endParaRPr lang="en-NZ" b="1" dirty="0"/>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700808"/>
            <a:ext cx="9144000" cy="42884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Grp="1" noChangeAspect="1" noChangeArrowheads="1"/>
          </p:cNvPicPr>
          <p:nvPr>
            <p:ph idx="1"/>
          </p:nvPr>
        </p:nvPicPr>
        <p:blipFill rotWithShape="1">
          <a:blip r:embed="rId3"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827691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8346" y="260648"/>
            <a:ext cx="8229600" cy="1143000"/>
          </a:xfrm>
        </p:spPr>
        <p:txBody>
          <a:bodyPr>
            <a:normAutofit/>
          </a:bodyPr>
          <a:lstStyle/>
          <a:p>
            <a:r>
              <a:rPr lang="en-NZ" b="1" dirty="0" smtClean="0">
                <a:solidFill>
                  <a:srgbClr val="00B0F0"/>
                </a:solidFill>
              </a:rPr>
              <a:t>Workers have their say</a:t>
            </a:r>
            <a:endParaRPr lang="en-NZ" b="1" dirty="0"/>
          </a:p>
        </p:txBody>
      </p:sp>
      <p:pic>
        <p:nvPicPr>
          <p:cNvPr id="5"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195736" y="2492896"/>
            <a:ext cx="4248472" cy="369332"/>
          </a:xfrm>
          <a:prstGeom prst="rect">
            <a:avLst/>
          </a:prstGeom>
          <a:noFill/>
        </p:spPr>
        <p:txBody>
          <a:bodyPr wrap="square" rtlCol="0">
            <a:spAutoFit/>
          </a:bodyPr>
          <a:lstStyle/>
          <a:p>
            <a:pPr algn="ctr"/>
            <a:r>
              <a:rPr lang="en-NZ" dirty="0" smtClean="0"/>
              <a:t>Play PEPANZ video</a:t>
            </a:r>
            <a:endParaRPr lang="en-NZ" dirty="0"/>
          </a:p>
        </p:txBody>
      </p:sp>
    </p:spTree>
    <p:extLst>
      <p:ext uri="{BB962C8B-B14F-4D97-AF65-F5344CB8AC3E}">
        <p14:creationId xmlns:p14="http://schemas.microsoft.com/office/powerpoint/2010/main" val="27015226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31258" y="116632"/>
            <a:ext cx="8229600" cy="1143000"/>
          </a:xfrm>
        </p:spPr>
        <p:txBody>
          <a:bodyPr vert="horz" lIns="91440" tIns="45720" rIns="91440" bIns="45720" rtlCol="0" anchor="ctr">
            <a:normAutofit/>
          </a:bodyPr>
          <a:lstStyle/>
          <a:p>
            <a:r>
              <a:rPr lang="en-NZ" sz="4800" b="1" dirty="0" smtClean="0">
                <a:solidFill>
                  <a:srgbClr val="00B0F0"/>
                </a:solidFill>
              </a:rPr>
              <a:t>Huge contribution </a:t>
            </a:r>
            <a:r>
              <a:rPr lang="en-NZ" sz="4800" b="1" dirty="0" smtClean="0"/>
              <a:t>to NZ</a:t>
            </a:r>
            <a:endParaRPr lang="en-NZ" sz="4800" b="1" dirty="0"/>
          </a:p>
        </p:txBody>
      </p:sp>
      <p:sp>
        <p:nvSpPr>
          <p:cNvPr id="2" name="TextBox 1"/>
          <p:cNvSpPr txBox="1"/>
          <p:nvPr/>
        </p:nvSpPr>
        <p:spPr>
          <a:xfrm>
            <a:off x="568337" y="2591632"/>
            <a:ext cx="3744416" cy="2246769"/>
          </a:xfrm>
          <a:prstGeom prst="rect">
            <a:avLst/>
          </a:prstGeom>
          <a:noFill/>
        </p:spPr>
        <p:txBody>
          <a:bodyPr wrap="square" rtlCol="0">
            <a:spAutoFit/>
          </a:bodyPr>
          <a:lstStyle/>
          <a:p>
            <a:pPr marL="285750" indent="-285750">
              <a:buFont typeface="Arial" pitchFamily="34" charset="0"/>
              <a:buChar char="•"/>
            </a:pPr>
            <a:r>
              <a:rPr lang="en-NZ" sz="2000" b="1" dirty="0"/>
              <a:t>$1b in royalties and </a:t>
            </a:r>
            <a:r>
              <a:rPr lang="en-NZ" sz="2000" b="1" dirty="0" smtClean="0"/>
              <a:t>company taxes </a:t>
            </a:r>
          </a:p>
          <a:p>
            <a:pPr marL="285750" indent="-285750">
              <a:buFont typeface="Arial" pitchFamily="34" charset="0"/>
              <a:buChar char="•"/>
            </a:pPr>
            <a:r>
              <a:rPr lang="en-NZ" sz="2000" b="1" dirty="0" smtClean="0"/>
              <a:t>7000 jobs</a:t>
            </a:r>
          </a:p>
          <a:p>
            <a:pPr marL="285750" indent="-285750">
              <a:buFont typeface="Arial" pitchFamily="34" charset="0"/>
              <a:buChar char="•"/>
            </a:pPr>
            <a:r>
              <a:rPr lang="en-NZ" sz="2000" b="1" dirty="0" smtClean="0"/>
              <a:t>4</a:t>
            </a:r>
            <a:r>
              <a:rPr lang="en-NZ" sz="2000" b="1" baseline="30000" dirty="0" smtClean="0"/>
              <a:t>th</a:t>
            </a:r>
            <a:r>
              <a:rPr lang="en-NZ" sz="2000" b="1" dirty="0" smtClean="0"/>
              <a:t> largest export earner</a:t>
            </a:r>
          </a:p>
          <a:p>
            <a:pPr marL="285750" indent="-285750">
              <a:buFont typeface="Arial" pitchFamily="34" charset="0"/>
              <a:buChar char="•"/>
            </a:pPr>
            <a:endParaRPr lang="en-NZ" sz="2000" b="1" dirty="0"/>
          </a:p>
          <a:p>
            <a:pPr algn="ctr"/>
            <a:r>
              <a:rPr lang="en-NZ" sz="2000" b="1" dirty="0" smtClean="0"/>
              <a:t>And we have the potential to do more!</a:t>
            </a:r>
          </a:p>
        </p:txBody>
      </p:sp>
      <p:pic>
        <p:nvPicPr>
          <p:cNvPr id="7"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69690" y="2544117"/>
            <a:ext cx="3312368" cy="2199936"/>
          </a:xfrm>
          <a:prstGeom prst="rect">
            <a:avLst/>
          </a:prstGeom>
        </p:spPr>
      </p:pic>
    </p:spTree>
    <p:extLst>
      <p:ext uri="{BB962C8B-B14F-4D97-AF65-F5344CB8AC3E}">
        <p14:creationId xmlns:p14="http://schemas.microsoft.com/office/powerpoint/2010/main" val="172014261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7602" y="1675392"/>
            <a:ext cx="6433683" cy="4337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39751" y="188640"/>
            <a:ext cx="4184929" cy="14867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76135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258" y="262904"/>
            <a:ext cx="8229600" cy="1143000"/>
          </a:xfrm>
        </p:spPr>
        <p:txBody>
          <a:bodyPr>
            <a:normAutofit/>
          </a:bodyPr>
          <a:lstStyle/>
          <a:p>
            <a:r>
              <a:rPr lang="en-NZ" b="1" dirty="0" smtClean="0"/>
              <a:t>Oil and gas in </a:t>
            </a:r>
            <a:r>
              <a:rPr lang="en-NZ" b="1" dirty="0" smtClean="0">
                <a:solidFill>
                  <a:srgbClr val="0070C0"/>
                </a:solidFill>
              </a:rPr>
              <a:t>New Zealand</a:t>
            </a:r>
            <a:endParaRPr lang="en-NZ" b="1" dirty="0">
              <a:solidFill>
                <a:srgbClr val="0070C0"/>
              </a:solidFill>
            </a:endParaRPr>
          </a:p>
        </p:txBody>
      </p:sp>
      <p:sp>
        <p:nvSpPr>
          <p:cNvPr id="3" name="Content Placeholder 2"/>
          <p:cNvSpPr>
            <a:spLocks noGrp="1"/>
          </p:cNvSpPr>
          <p:nvPr>
            <p:ph idx="1"/>
          </p:nvPr>
        </p:nvSpPr>
        <p:spPr>
          <a:xfrm>
            <a:off x="1187624" y="1484784"/>
            <a:ext cx="4248472" cy="4536503"/>
          </a:xfrm>
        </p:spPr>
        <p:txBody>
          <a:bodyPr>
            <a:normAutofit lnSpcReduction="10000"/>
          </a:bodyPr>
          <a:lstStyle/>
          <a:p>
            <a:r>
              <a:rPr lang="en-NZ" sz="2000" dirty="0"/>
              <a:t>For nearly 150 years the oil and gas industry has operated in Taranaki without major incident. </a:t>
            </a:r>
            <a:endParaRPr lang="en-NZ" sz="2000" dirty="0" smtClean="0"/>
          </a:p>
          <a:p>
            <a:r>
              <a:rPr lang="en-NZ" sz="2000" dirty="0" smtClean="0"/>
              <a:t>The </a:t>
            </a:r>
            <a:r>
              <a:rPr lang="en-NZ" sz="2000" dirty="0"/>
              <a:t>industry is very much part of the community and the public are used to having the oil and gas sector operating within their towns.</a:t>
            </a:r>
          </a:p>
          <a:p>
            <a:r>
              <a:rPr lang="en-NZ" sz="2000" dirty="0" smtClean="0"/>
              <a:t>But times are changing – the oil and gas industry is looking to explore new frontier basins and increase its operations here in New Zealand.</a:t>
            </a:r>
          </a:p>
          <a:p>
            <a:r>
              <a:rPr lang="en-NZ" sz="2000" dirty="0" smtClean="0"/>
              <a:t>The biggest impacts of this development have been felt by the industry itself.</a:t>
            </a:r>
          </a:p>
          <a:p>
            <a:pPr marL="0" indent="0">
              <a:buNone/>
            </a:pPr>
            <a:endParaRPr lang="en-NZ" sz="1600" dirty="0"/>
          </a:p>
          <a:p>
            <a:pPr marL="0" indent="0">
              <a:buNone/>
            </a:pPr>
            <a:endParaRPr lang="en-NZ" sz="16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80893" y="1668809"/>
            <a:ext cx="2206191" cy="1780713"/>
          </a:xfrm>
          <a:prstGeom prst="rect">
            <a:avLst/>
          </a:prstGeom>
          <a:noFill/>
          <a:ln>
            <a:noFill/>
          </a:ln>
        </p:spPr>
      </p:pic>
      <p:pic>
        <p:nvPicPr>
          <p:cNvPr id="7" name="Picture 6"/>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80893" y="3573016"/>
            <a:ext cx="2206191" cy="2376264"/>
          </a:xfrm>
          <a:prstGeom prst="rect">
            <a:avLst/>
          </a:prstGeom>
          <a:noFill/>
          <a:ln>
            <a:noFill/>
          </a:ln>
        </p:spPr>
      </p:pic>
    </p:spTree>
    <p:extLst>
      <p:ext uri="{BB962C8B-B14F-4D97-AF65-F5344CB8AC3E}">
        <p14:creationId xmlns:p14="http://schemas.microsoft.com/office/powerpoint/2010/main" val="37593419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5248" y="262904"/>
            <a:ext cx="8229600" cy="1143000"/>
          </a:xfrm>
        </p:spPr>
        <p:txBody>
          <a:bodyPr>
            <a:normAutofit/>
          </a:bodyPr>
          <a:lstStyle/>
          <a:p>
            <a:r>
              <a:rPr lang="en-NZ" sz="4000" b="1" dirty="0"/>
              <a:t>D</a:t>
            </a:r>
            <a:r>
              <a:rPr lang="en-NZ" sz="4000" b="1" dirty="0" smtClean="0"/>
              <a:t>oing things </a:t>
            </a:r>
            <a:r>
              <a:rPr lang="en-NZ" sz="4000" b="1" dirty="0" smtClean="0">
                <a:solidFill>
                  <a:srgbClr val="0070C0"/>
                </a:solidFill>
              </a:rPr>
              <a:t>differently</a:t>
            </a:r>
            <a:endParaRPr lang="en-NZ" sz="4000" b="1" dirty="0">
              <a:solidFill>
                <a:srgbClr val="0070C0"/>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5"/>
          <p:cNvSpPr>
            <a:spLocks noGrp="1"/>
          </p:cNvSpPr>
          <p:nvPr>
            <p:ph idx="1"/>
          </p:nvPr>
        </p:nvSpPr>
        <p:spPr>
          <a:xfrm>
            <a:off x="562451" y="2060848"/>
            <a:ext cx="5554960" cy="3845023"/>
          </a:xfrm>
        </p:spPr>
        <p:txBody>
          <a:bodyPr>
            <a:normAutofit/>
          </a:bodyPr>
          <a:lstStyle/>
          <a:p>
            <a:pPr marL="0" indent="0">
              <a:buNone/>
            </a:pPr>
            <a:r>
              <a:rPr lang="en-NZ" sz="2800" b="1" dirty="0" smtClean="0"/>
              <a:t>We know, as an industry we need to do something's differently:</a:t>
            </a:r>
          </a:p>
          <a:p>
            <a:r>
              <a:rPr lang="en-NZ" sz="2400" dirty="0" smtClean="0"/>
              <a:t>Building relationships with Communities</a:t>
            </a:r>
          </a:p>
          <a:p>
            <a:r>
              <a:rPr lang="en-NZ" sz="2400" dirty="0" smtClean="0"/>
              <a:t>Being open and transparent</a:t>
            </a:r>
          </a:p>
          <a:p>
            <a:r>
              <a:rPr lang="en-NZ" sz="2400" dirty="0" smtClean="0"/>
              <a:t>Good regulation, high standards and world class health and safety policy</a:t>
            </a:r>
            <a:endParaRPr lang="en-NZ" sz="2400" dirty="0"/>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72200" y="1556792"/>
            <a:ext cx="2335176" cy="163218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72200" y="3573016"/>
            <a:ext cx="2448272" cy="1632181"/>
          </a:xfrm>
          <a:prstGeom prst="rect">
            <a:avLst/>
          </a:prstGeom>
        </p:spPr>
      </p:pic>
    </p:spTree>
    <p:extLst>
      <p:ext uri="{BB962C8B-B14F-4D97-AF65-F5344CB8AC3E}">
        <p14:creationId xmlns:p14="http://schemas.microsoft.com/office/powerpoint/2010/main" val="3565114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332656"/>
            <a:ext cx="8229600" cy="1143000"/>
          </a:xfrm>
        </p:spPr>
        <p:txBody>
          <a:bodyPr>
            <a:normAutofit fontScale="90000"/>
          </a:bodyPr>
          <a:lstStyle/>
          <a:p>
            <a:r>
              <a:rPr lang="en-NZ" b="1" dirty="0" smtClean="0"/>
              <a:t>Building relationships with </a:t>
            </a:r>
            <a:r>
              <a:rPr lang="en-NZ" b="1" dirty="0" smtClean="0">
                <a:solidFill>
                  <a:srgbClr val="00B0F0"/>
                </a:solidFill>
              </a:rPr>
              <a:t>Communities: </a:t>
            </a:r>
            <a:r>
              <a:rPr lang="en-NZ" sz="4000" b="1" i="1" dirty="0" smtClean="0">
                <a:solidFill>
                  <a:srgbClr val="92D050"/>
                </a:solidFill>
              </a:rPr>
              <a:t>What we know</a:t>
            </a:r>
            <a:endParaRPr lang="en-NZ" sz="4000" b="1" i="1" dirty="0">
              <a:solidFill>
                <a:srgbClr val="92D050"/>
              </a:solidFill>
            </a:endParaRPr>
          </a:p>
        </p:txBody>
      </p:sp>
      <p:pic>
        <p:nvPicPr>
          <p:cNvPr id="4"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Content Placeholder 6"/>
          <p:cNvGraphicFramePr>
            <a:graphicFrameLocks/>
          </p:cNvGraphicFramePr>
          <p:nvPr>
            <p:extLst>
              <p:ext uri="{D42A27DB-BD31-4B8C-83A1-F6EECF244321}">
                <p14:modId xmlns:p14="http://schemas.microsoft.com/office/powerpoint/2010/main" val="1256715394"/>
              </p:ext>
            </p:extLst>
          </p:nvPr>
        </p:nvGraphicFramePr>
        <p:xfrm>
          <a:off x="539552" y="2132856"/>
          <a:ext cx="7727035" cy="338437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ontent Placeholder 6"/>
          <p:cNvGraphicFramePr>
            <a:graphicFrameLocks/>
          </p:cNvGraphicFramePr>
          <p:nvPr>
            <p:extLst>
              <p:ext uri="{D42A27DB-BD31-4B8C-83A1-F6EECF244321}">
                <p14:modId xmlns:p14="http://schemas.microsoft.com/office/powerpoint/2010/main" val="2610672264"/>
              </p:ext>
            </p:extLst>
          </p:nvPr>
        </p:nvGraphicFramePr>
        <p:xfrm>
          <a:off x="556042" y="3689648"/>
          <a:ext cx="6847922" cy="31683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87779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621" y="262904"/>
            <a:ext cx="8229600" cy="1143000"/>
          </a:xfrm>
        </p:spPr>
        <p:txBody>
          <a:bodyPr>
            <a:normAutofit fontScale="90000"/>
          </a:bodyPr>
          <a:lstStyle/>
          <a:p>
            <a:r>
              <a:rPr lang="en-NZ" b="1" dirty="0" smtClean="0"/>
              <a:t>Energy literacy – </a:t>
            </a:r>
            <a:r>
              <a:rPr lang="en-NZ" b="1" dirty="0" smtClean="0">
                <a:solidFill>
                  <a:srgbClr val="92D050"/>
                </a:solidFill>
              </a:rPr>
              <a:t>a big part of our energy future</a:t>
            </a:r>
            <a:endParaRPr lang="en-NZ" b="1" dirty="0">
              <a:solidFill>
                <a:srgbClr val="92D050"/>
              </a:solidFill>
            </a:endParaRPr>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708025" y="1772816"/>
            <a:ext cx="8112447" cy="424782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NZ" sz="2000" b="1" dirty="0" smtClean="0"/>
              <a:t>Keeping communities informed about New Zealand’s energy mix</a:t>
            </a:r>
          </a:p>
          <a:p>
            <a:r>
              <a:rPr lang="en-NZ" sz="1600" b="1" dirty="0" smtClean="0"/>
              <a:t>Wind</a:t>
            </a:r>
            <a:r>
              <a:rPr lang="en-NZ" sz="1600" dirty="0" smtClean="0"/>
              <a:t> is the fastest growing renewable. But transmission and backup generation may be limiting factors</a:t>
            </a:r>
          </a:p>
          <a:p>
            <a:r>
              <a:rPr lang="en-NZ" sz="1600" b="1" dirty="0" smtClean="0"/>
              <a:t>Oil</a:t>
            </a:r>
            <a:r>
              <a:rPr lang="en-NZ" sz="1600" dirty="0" smtClean="0"/>
              <a:t> built the prosperity of the 20th century. Oil is virtually our only transport fuel – and right now we have nothing to replace it. The transition away from oil completely is still not viable</a:t>
            </a:r>
          </a:p>
          <a:p>
            <a:r>
              <a:rPr lang="en-NZ" sz="1600" b="1" dirty="0" smtClean="0"/>
              <a:t>Geothermal: </a:t>
            </a:r>
            <a:r>
              <a:rPr lang="en-NZ" sz="1600" dirty="0" smtClean="0"/>
              <a:t>Where there's high temperature near the surface, it's a fantastic resource</a:t>
            </a:r>
          </a:p>
          <a:p>
            <a:r>
              <a:rPr lang="en-NZ" sz="1600" b="1" dirty="0" smtClean="0"/>
              <a:t>Natural gas </a:t>
            </a:r>
            <a:r>
              <a:rPr lang="en-NZ" sz="1600" dirty="0" smtClean="0"/>
              <a:t>is versatile, abundant and cleaner, but still has an environmental footprint</a:t>
            </a:r>
          </a:p>
          <a:p>
            <a:r>
              <a:rPr lang="en-NZ" sz="1600" b="1" dirty="0" smtClean="0"/>
              <a:t>Nuclear energy </a:t>
            </a:r>
            <a:r>
              <a:rPr lang="en-NZ" sz="1600" dirty="0" smtClean="0"/>
              <a:t>– not in our country</a:t>
            </a:r>
          </a:p>
          <a:p>
            <a:r>
              <a:rPr lang="en-NZ" sz="1600" b="1" dirty="0" smtClean="0"/>
              <a:t>Coal </a:t>
            </a:r>
            <a:r>
              <a:rPr lang="en-NZ" sz="1600" dirty="0" smtClean="0"/>
              <a:t>electricity is abundant and relatively cheap. </a:t>
            </a:r>
          </a:p>
          <a:p>
            <a:r>
              <a:rPr lang="en-NZ" sz="1600" b="1" dirty="0" smtClean="0"/>
              <a:t>Biofuels </a:t>
            </a:r>
            <a:r>
              <a:rPr lang="en-NZ" sz="1600" dirty="0" smtClean="0"/>
              <a:t>may play an expanding role depending on technology, cost and land use</a:t>
            </a:r>
          </a:p>
          <a:p>
            <a:r>
              <a:rPr lang="en-NZ" sz="1600" b="1" dirty="0" smtClean="0"/>
              <a:t>Solar</a:t>
            </a:r>
            <a:r>
              <a:rPr lang="en-NZ" sz="1600" dirty="0" smtClean="0"/>
              <a:t> is very clean, very expensive, lacks scale </a:t>
            </a:r>
          </a:p>
          <a:p>
            <a:r>
              <a:rPr lang="en-NZ" sz="1600" b="1" dirty="0" smtClean="0"/>
              <a:t>Hydro </a:t>
            </a:r>
            <a:r>
              <a:rPr lang="en-NZ" sz="1600" dirty="0" smtClean="0"/>
              <a:t>was the ideal electricity resource - but also has an environmental footprint</a:t>
            </a:r>
          </a:p>
          <a:p>
            <a:pPr marL="0" indent="0">
              <a:buFont typeface="Arial" pitchFamily="34" charset="0"/>
              <a:buNone/>
            </a:pPr>
            <a:endParaRPr lang="en-NZ" sz="1600" dirty="0"/>
          </a:p>
        </p:txBody>
      </p:sp>
    </p:spTree>
    <p:extLst>
      <p:ext uri="{BB962C8B-B14F-4D97-AF65-F5344CB8AC3E}">
        <p14:creationId xmlns:p14="http://schemas.microsoft.com/office/powerpoint/2010/main" val="36429436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640" y="274637"/>
            <a:ext cx="7355160" cy="1394171"/>
          </a:xfrm>
        </p:spPr>
        <p:txBody>
          <a:bodyPr vert="horz" lIns="91440" tIns="45720" rIns="91440" bIns="45720" rtlCol="0" anchor="ctr">
            <a:noAutofit/>
          </a:bodyPr>
          <a:lstStyle/>
          <a:p>
            <a:r>
              <a:rPr lang="en-NZ" sz="4000" b="1" dirty="0" smtClean="0"/>
              <a:t>No such thing as oil rigs on the coast </a:t>
            </a:r>
            <a:r>
              <a:rPr lang="en-NZ" sz="4000" b="1" dirty="0" smtClean="0">
                <a:solidFill>
                  <a:srgbClr val="00B0F0"/>
                </a:solidFill>
              </a:rPr>
              <a:t/>
            </a:r>
            <a:br>
              <a:rPr lang="en-NZ" sz="4000" b="1" dirty="0" smtClean="0">
                <a:solidFill>
                  <a:srgbClr val="00B0F0"/>
                </a:solidFill>
              </a:rPr>
            </a:br>
            <a:r>
              <a:rPr lang="en-NZ" sz="4000" b="1" dirty="0" smtClean="0">
                <a:solidFill>
                  <a:srgbClr val="00B0F0"/>
                </a:solidFill>
              </a:rPr>
              <a:t>overnight</a:t>
            </a:r>
            <a:endParaRPr lang="en-NZ" sz="4000" b="1" dirty="0">
              <a:solidFill>
                <a:srgbClr val="00B0F0"/>
              </a:solidFill>
            </a:endParaRPr>
          </a:p>
        </p:txBody>
      </p:sp>
      <p:sp>
        <p:nvSpPr>
          <p:cNvPr id="3" name="Content Placeholder 2"/>
          <p:cNvSpPr>
            <a:spLocks noGrp="1"/>
          </p:cNvSpPr>
          <p:nvPr>
            <p:ph idx="1"/>
          </p:nvPr>
        </p:nvSpPr>
        <p:spPr>
          <a:xfrm>
            <a:off x="683568" y="2060848"/>
            <a:ext cx="7931224" cy="1944216"/>
          </a:xfrm>
        </p:spPr>
        <p:txBody>
          <a:bodyPr>
            <a:normAutofit fontScale="47500" lnSpcReduction="20000"/>
          </a:bodyPr>
          <a:lstStyle/>
          <a:p>
            <a:pPr marL="0" indent="0">
              <a:buNone/>
            </a:pPr>
            <a:endParaRPr lang="en-NZ" sz="4000" dirty="0" smtClean="0"/>
          </a:p>
          <a:p>
            <a:pPr marL="0" indent="0">
              <a:buNone/>
            </a:pPr>
            <a:r>
              <a:rPr lang="en-NZ" sz="4200" b="1" dirty="0"/>
              <a:t>S</a:t>
            </a:r>
            <a:r>
              <a:rPr lang="en-NZ" sz="4200" b="1" dirty="0" smtClean="0"/>
              <a:t>eismic testing  through to production can take between 7-15 years</a:t>
            </a:r>
          </a:p>
          <a:p>
            <a:r>
              <a:rPr lang="en-NZ" sz="4200" dirty="0" smtClean="0"/>
              <a:t>Fundamental principle has not changed: </a:t>
            </a:r>
          </a:p>
          <a:p>
            <a:pPr lvl="1"/>
            <a:r>
              <a:rPr lang="en-NZ" sz="4200" dirty="0" smtClean="0"/>
              <a:t>9 out of 10 wells are dry</a:t>
            </a:r>
            <a:r>
              <a:rPr lang="en-NZ" sz="4200" baseline="0" dirty="0" smtClean="0"/>
              <a:t> (dusters)</a:t>
            </a:r>
          </a:p>
          <a:p>
            <a:pPr lvl="1"/>
            <a:r>
              <a:rPr lang="en-NZ" sz="4200" baseline="0" dirty="0" smtClean="0"/>
              <a:t>The biggest risk is lose all your money</a:t>
            </a:r>
          </a:p>
          <a:p>
            <a:pPr marL="0" lvl="0" indent="0">
              <a:buNone/>
            </a:pPr>
            <a:endParaRPr lang="en-NZ" dirty="0" smtClean="0"/>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9174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97258" y="332656"/>
            <a:ext cx="8229600" cy="1143000"/>
          </a:xfrm>
        </p:spPr>
        <p:txBody>
          <a:bodyPr>
            <a:normAutofit fontScale="90000"/>
          </a:bodyPr>
          <a:lstStyle/>
          <a:p>
            <a:r>
              <a:rPr lang="en-NZ" sz="4000" b="1" dirty="0" smtClean="0"/>
              <a:t>Industry must open </a:t>
            </a:r>
            <a:r>
              <a:rPr lang="en-NZ" sz="4000" b="1" dirty="0"/>
              <a:t>its doors</a:t>
            </a:r>
            <a:br>
              <a:rPr lang="en-NZ" sz="4000" b="1" dirty="0"/>
            </a:br>
            <a:r>
              <a:rPr lang="en-NZ" sz="2000" b="1" dirty="0">
                <a:solidFill>
                  <a:srgbClr val="0070C0"/>
                </a:solidFill>
              </a:rPr>
              <a:t>We need to be open and transparent with New Zealanders</a:t>
            </a:r>
            <a:r>
              <a:rPr lang="en-NZ" sz="4000" b="1" dirty="0">
                <a:solidFill>
                  <a:srgbClr val="0070C0"/>
                </a:solidFill>
              </a:rPr>
              <a:t/>
            </a:r>
            <a:br>
              <a:rPr lang="en-NZ" sz="4000" b="1" dirty="0">
                <a:solidFill>
                  <a:srgbClr val="0070C0"/>
                </a:solidFill>
              </a:rPr>
            </a:br>
            <a:endParaRPr lang="en-NZ" sz="4000" b="1" dirty="0">
              <a:solidFill>
                <a:srgbClr val="0070C0"/>
              </a:solidFill>
            </a:endParaRPr>
          </a:p>
        </p:txBody>
      </p:sp>
      <p:pic>
        <p:nvPicPr>
          <p:cNvPr id="3" name="Content Placeholder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3568" y="4749066"/>
            <a:ext cx="8064896" cy="1477328"/>
          </a:xfrm>
          <a:prstGeom prst="rect">
            <a:avLst/>
          </a:prstGeom>
          <a:noFill/>
        </p:spPr>
        <p:txBody>
          <a:bodyPr wrap="square" rtlCol="0">
            <a:spAutoFit/>
          </a:bodyPr>
          <a:lstStyle/>
          <a:p>
            <a:r>
              <a:rPr lang="en-NZ" b="1" dirty="0" smtClean="0"/>
              <a:t>Dale </a:t>
            </a:r>
            <a:r>
              <a:rPr lang="en-NZ" b="1" dirty="0" smtClean="0"/>
              <a:t>Booth: “</a:t>
            </a:r>
            <a:r>
              <a:rPr lang="en-NZ" i="1" dirty="0" smtClean="0"/>
              <a:t>The </a:t>
            </a:r>
            <a:r>
              <a:rPr lang="en-NZ" i="1" dirty="0"/>
              <a:t>tour was fantastic and a great chance to see the industry up close, something that I knew very little about until now.  It was fascinating to see the impact the oil industry has had on the local economy, (which appears to be all positive) something that we are all very interested in down in the Deep South.</a:t>
            </a:r>
          </a:p>
          <a:p>
            <a:endParaRPr lang="en-NZ" dirty="0"/>
          </a:p>
        </p:txBody>
      </p:sp>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3514" r="8014" b="27544"/>
          <a:stretch/>
        </p:blipFill>
        <p:spPr>
          <a:xfrm>
            <a:off x="1259632" y="1700808"/>
            <a:ext cx="4055299" cy="2808313"/>
          </a:xfrm>
          <a:prstGeom prst="rect">
            <a:avLst/>
          </a:prstGeom>
        </p:spPr>
      </p:pic>
      <p:sp>
        <p:nvSpPr>
          <p:cNvPr id="7" name="Rectangle 6"/>
          <p:cNvSpPr/>
          <p:nvPr/>
        </p:nvSpPr>
        <p:spPr>
          <a:xfrm>
            <a:off x="5508104" y="2286910"/>
            <a:ext cx="2664296" cy="584775"/>
          </a:xfrm>
          <a:prstGeom prst="rect">
            <a:avLst/>
          </a:prstGeom>
        </p:spPr>
        <p:txBody>
          <a:bodyPr wrap="square">
            <a:spAutoFit/>
          </a:bodyPr>
          <a:lstStyle/>
          <a:p>
            <a:pPr algn="ctr"/>
            <a:r>
              <a:rPr lang="en-NZ" sz="3200" b="1" dirty="0">
                <a:solidFill>
                  <a:srgbClr val="92D050"/>
                </a:solidFill>
              </a:rPr>
              <a:t>Taranaki Tours</a:t>
            </a:r>
          </a:p>
        </p:txBody>
      </p:sp>
    </p:spTree>
    <p:extLst>
      <p:ext uri="{BB962C8B-B14F-4D97-AF65-F5344CB8AC3E}">
        <p14:creationId xmlns:p14="http://schemas.microsoft.com/office/powerpoint/2010/main" val="17620409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4849" y="262904"/>
            <a:ext cx="8229600" cy="1143000"/>
          </a:xfrm>
        </p:spPr>
        <p:txBody>
          <a:bodyPr>
            <a:noAutofit/>
          </a:bodyPr>
          <a:lstStyle/>
          <a:p>
            <a:r>
              <a:rPr lang="en-NZ" sz="3600" b="1" dirty="0" smtClean="0"/>
              <a:t>Fact not fiction: </a:t>
            </a:r>
            <a:r>
              <a:rPr lang="en-NZ" sz="3600" b="1" dirty="0" smtClean="0">
                <a:solidFill>
                  <a:srgbClr val="00B0F0"/>
                </a:solidFill>
              </a:rPr>
              <a:t>important part of the debate</a:t>
            </a:r>
            <a:endParaRPr lang="en-NZ" sz="3600" b="1" dirty="0">
              <a:solidFill>
                <a:srgbClr val="00B0F0"/>
              </a:solidFill>
            </a:endParaRPr>
          </a:p>
        </p:txBody>
      </p:sp>
      <p:sp>
        <p:nvSpPr>
          <p:cNvPr id="3" name="Content Placeholder 2"/>
          <p:cNvSpPr>
            <a:spLocks noGrp="1"/>
          </p:cNvSpPr>
          <p:nvPr>
            <p:ph idx="1"/>
          </p:nvPr>
        </p:nvSpPr>
        <p:spPr>
          <a:xfrm>
            <a:off x="467544" y="1844824"/>
            <a:ext cx="8229600" cy="4176464"/>
          </a:xfrm>
        </p:spPr>
        <p:txBody>
          <a:bodyPr>
            <a:noAutofit/>
          </a:bodyPr>
          <a:lstStyle/>
          <a:p>
            <a:pPr marL="0" indent="0">
              <a:buNone/>
            </a:pPr>
            <a:r>
              <a:rPr lang="en-NZ" sz="1800" dirty="0" smtClean="0"/>
              <a:t>As an industry we do stand by our track record. We believe we have nothing to hide, and strive to be open and transparent about our operations in NZ.</a:t>
            </a:r>
          </a:p>
          <a:p>
            <a:pPr marL="0" indent="0">
              <a:buNone/>
            </a:pPr>
            <a:endParaRPr lang="en-NZ" sz="1800" dirty="0"/>
          </a:p>
          <a:p>
            <a:pPr marL="0" indent="0">
              <a:buNone/>
            </a:pPr>
            <a:r>
              <a:rPr lang="en-NZ" sz="1800" dirty="0" smtClean="0"/>
              <a:t>But as our research shows not many New Zealanders have </a:t>
            </a:r>
            <a:r>
              <a:rPr lang="en-NZ" sz="1800" dirty="0" smtClean="0"/>
              <a:t>seen </a:t>
            </a:r>
            <a:r>
              <a:rPr lang="en-NZ" sz="1800" dirty="0" smtClean="0"/>
              <a:t>an oil rig or a well pad – when they think of the oil and gas industry international incidents like the gulf of Mexico come to mind.</a:t>
            </a:r>
          </a:p>
          <a:p>
            <a:pPr marL="0" indent="0">
              <a:buNone/>
            </a:pPr>
            <a:endParaRPr lang="en-NZ" sz="1800" dirty="0" smtClean="0"/>
          </a:p>
          <a:p>
            <a:pPr marL="0" indent="0">
              <a:buNone/>
            </a:pPr>
            <a:r>
              <a:rPr lang="en-NZ" sz="1800" b="1" dirty="0" smtClean="0"/>
              <a:t>We need to start talking about the facts</a:t>
            </a:r>
          </a:p>
          <a:p>
            <a:r>
              <a:rPr lang="en-NZ" sz="1800" dirty="0" smtClean="0"/>
              <a:t>Parliamentary commissioner of the Environment’s report into Fracking</a:t>
            </a:r>
          </a:p>
          <a:p>
            <a:r>
              <a:rPr lang="en-NZ" sz="1800" dirty="0" smtClean="0"/>
              <a:t>The UK Royal Society’s report into hydraulic fracturing.</a:t>
            </a:r>
            <a:endParaRPr lang="en-NZ" sz="1800" dirty="0"/>
          </a:p>
          <a:p>
            <a:pPr marL="0" indent="0">
              <a:buNone/>
            </a:pPr>
            <a:r>
              <a:rPr lang="en-NZ" sz="1800" dirty="0"/>
              <a:t/>
            </a:r>
            <a:br>
              <a:rPr lang="en-NZ" sz="1800" dirty="0"/>
            </a:br>
            <a:r>
              <a:rPr lang="en-NZ" sz="1800" dirty="0" smtClean="0"/>
              <a:t>Need to take the middle road, and have a reasonable conversation with all the facts on the table</a:t>
            </a:r>
            <a:r>
              <a:rPr lang="en-NZ" sz="1800" dirty="0"/>
              <a:t/>
            </a:r>
            <a:br>
              <a:rPr lang="en-NZ" sz="1800" dirty="0"/>
            </a:br>
            <a:endParaRPr lang="en-NZ" sz="1800"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21081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Royal Society </a:t>
            </a:r>
            <a:r>
              <a:rPr lang="en-NZ" b="1" dirty="0" smtClean="0">
                <a:solidFill>
                  <a:srgbClr val="00B0F0"/>
                </a:solidFill>
              </a:rPr>
              <a:t>Report</a:t>
            </a:r>
            <a:endParaRPr lang="en-NZ" b="1" dirty="0">
              <a:solidFill>
                <a:srgbClr val="00B0F0"/>
              </a:solidFill>
            </a:endParaRPr>
          </a:p>
        </p:txBody>
      </p:sp>
      <p:sp>
        <p:nvSpPr>
          <p:cNvPr id="3" name="Content Placeholder 2"/>
          <p:cNvSpPr>
            <a:spLocks noGrp="1"/>
          </p:cNvSpPr>
          <p:nvPr>
            <p:ph idx="1"/>
          </p:nvPr>
        </p:nvSpPr>
        <p:spPr>
          <a:xfrm>
            <a:off x="457200" y="2132856"/>
            <a:ext cx="8229600" cy="3993307"/>
          </a:xfrm>
        </p:spPr>
        <p:txBody>
          <a:bodyPr>
            <a:normAutofit fontScale="62500" lnSpcReduction="20000"/>
          </a:bodyPr>
          <a:lstStyle/>
          <a:p>
            <a:r>
              <a:rPr lang="en-NZ" dirty="0" smtClean="0"/>
              <a:t>UK’s </a:t>
            </a:r>
            <a:r>
              <a:rPr lang="en-NZ" dirty="0"/>
              <a:t>chief scientific advisor asked the Royal Society and the Royal Academy of Engineering to review the scientific and engineering evidence related to risks associated with the practice of hydraulic </a:t>
            </a:r>
            <a:r>
              <a:rPr lang="en-NZ" dirty="0" smtClean="0"/>
              <a:t>fracturing </a:t>
            </a:r>
          </a:p>
          <a:p>
            <a:r>
              <a:rPr lang="en-NZ" dirty="0" smtClean="0"/>
              <a:t>The </a:t>
            </a:r>
            <a:r>
              <a:rPr lang="en-NZ" dirty="0"/>
              <a:t>report </a:t>
            </a:r>
            <a:r>
              <a:rPr lang="en-NZ" dirty="0" smtClean="0"/>
              <a:t>finds: </a:t>
            </a:r>
          </a:p>
          <a:p>
            <a:pPr marL="457200" lvl="1" indent="0">
              <a:buNone/>
            </a:pPr>
            <a:r>
              <a:rPr lang="en-NZ" dirty="0" smtClean="0"/>
              <a:t>‘</a:t>
            </a:r>
            <a:r>
              <a:rPr lang="en-NZ" i="1" dirty="0"/>
              <a:t>the health, safety and environmental risks associated with hydraulic fracturing (often termed ‘fracking’) as a means to extract shale gas can be managed effectively in the UK as long as operational best practices are implemented and enforced through regulation.</a:t>
            </a:r>
            <a:r>
              <a:rPr lang="en-NZ" dirty="0"/>
              <a:t>’ </a:t>
            </a:r>
            <a:endParaRPr lang="en-NZ" dirty="0" smtClean="0"/>
          </a:p>
          <a:p>
            <a:r>
              <a:rPr lang="en-NZ" dirty="0" smtClean="0"/>
              <a:t>A </a:t>
            </a:r>
            <a:r>
              <a:rPr lang="en-NZ" dirty="0"/>
              <a:t>very significant and authoritative statement </a:t>
            </a:r>
            <a:r>
              <a:rPr lang="en-NZ" dirty="0" smtClean="0"/>
              <a:t>- should </a:t>
            </a:r>
            <a:r>
              <a:rPr lang="en-NZ" dirty="0"/>
              <a:t>be allowed to fully inform the current national discussion.</a:t>
            </a:r>
          </a:p>
          <a:p>
            <a:r>
              <a:rPr lang="en-NZ" dirty="0" smtClean="0"/>
              <a:t>Report </a:t>
            </a:r>
            <a:r>
              <a:rPr lang="en-NZ" dirty="0"/>
              <a:t>also contains a series of </a:t>
            </a:r>
            <a:r>
              <a:rPr lang="en-NZ" dirty="0" smtClean="0"/>
              <a:t>recommendations</a:t>
            </a:r>
          </a:p>
          <a:p>
            <a:r>
              <a:rPr lang="en-NZ" dirty="0" smtClean="0"/>
              <a:t>TRC reconciliation of recommendations showed Council </a:t>
            </a:r>
            <a:r>
              <a:rPr lang="en-NZ" dirty="0"/>
              <a:t>and NZ are well-positioned to demonstrate good practice in management and </a:t>
            </a:r>
            <a:r>
              <a:rPr lang="en-NZ" dirty="0" smtClean="0"/>
              <a:t>regulation</a:t>
            </a:r>
            <a:endParaRPr lang="en-NZ" dirty="0"/>
          </a:p>
          <a:p>
            <a:endParaRPr lang="en-NZ"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255"/>
          <a:stretch/>
        </p:blipFill>
        <p:spPr bwMode="auto">
          <a:xfrm>
            <a:off x="0" y="0"/>
            <a:ext cx="1187624" cy="1668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403964" y="6245919"/>
            <a:ext cx="1722894" cy="6120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29225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 Colors 2012">
    <a:dk1>
      <a:srgbClr val="1F497D"/>
    </a:dk1>
    <a:lt1>
      <a:srgbClr val="FFFFFF"/>
    </a:lt1>
    <a:dk2>
      <a:srgbClr val="58595B"/>
    </a:dk2>
    <a:lt2>
      <a:srgbClr val="BCBEC0"/>
    </a:lt2>
    <a:accent1>
      <a:srgbClr val="008E94"/>
    </a:accent1>
    <a:accent2>
      <a:srgbClr val="FBB040"/>
    </a:accent2>
    <a:accent3>
      <a:srgbClr val="ED6737"/>
    </a:accent3>
    <a:accent4>
      <a:srgbClr val="A8CCDD"/>
    </a:accent4>
    <a:accent5>
      <a:srgbClr val="A1C46B"/>
    </a:accent5>
    <a:accent6>
      <a:srgbClr val="281051"/>
    </a:accent6>
    <a:hlink>
      <a:srgbClr val="B4321E"/>
    </a:hlink>
    <a:folHlink>
      <a:srgbClr val="993366"/>
    </a:folHlink>
  </a:clrScheme>
  <a:fontScheme name="Benutzerdefiniert 4">
    <a:majorFont>
      <a:latin typeface="Calibri"/>
      <a:ea typeface=""/>
      <a:cs typeface=""/>
    </a:majorFont>
    <a:minorFont>
      <a:latin typeface="Calibri"/>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95</TotalTime>
  <Words>669</Words>
  <Application>Microsoft Office PowerPoint</Application>
  <PresentationFormat>On-screen Show (4:3)</PresentationFormat>
  <Paragraphs>66</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Oil and gas in New Zealand</vt:lpstr>
      <vt:lpstr>Doing things differently</vt:lpstr>
      <vt:lpstr>Building relationships with Communities: What we know</vt:lpstr>
      <vt:lpstr>Energy literacy – a big part of our energy future</vt:lpstr>
      <vt:lpstr>No such thing as oil rigs on the coast  overnight</vt:lpstr>
      <vt:lpstr>Industry must open its doors We need to be open and transparent with New Zealanders </vt:lpstr>
      <vt:lpstr>Fact not fiction: important part of the debate</vt:lpstr>
      <vt:lpstr>Royal Society Report</vt:lpstr>
      <vt:lpstr>Heavily regulated: but never complacent</vt:lpstr>
      <vt:lpstr>Workers have their say</vt:lpstr>
      <vt:lpstr>Huge contribution to NZ</vt:lpstr>
      <vt:lpstr>PowerPoint Presentation</vt:lpstr>
    </vt:vector>
  </TitlesOfParts>
  <Company>HP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PEPANZ1</dc:creator>
  <cp:lastModifiedBy>Pepanz1</cp:lastModifiedBy>
  <cp:revision>11</cp:revision>
  <dcterms:created xsi:type="dcterms:W3CDTF">2012-08-03T04:38:48Z</dcterms:created>
  <dcterms:modified xsi:type="dcterms:W3CDTF">2012-12-10T03:39:27Z</dcterms:modified>
</cp:coreProperties>
</file>