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28"/>
  </p:notesMasterIdLst>
  <p:sldIdLst>
    <p:sldId id="534" r:id="rId2"/>
    <p:sldId id="535" r:id="rId3"/>
    <p:sldId id="536" r:id="rId4"/>
    <p:sldId id="518" r:id="rId5"/>
    <p:sldId id="519" r:id="rId6"/>
    <p:sldId id="520" r:id="rId7"/>
    <p:sldId id="523" r:id="rId8"/>
    <p:sldId id="521" r:id="rId9"/>
    <p:sldId id="507" r:id="rId10"/>
    <p:sldId id="529" r:id="rId11"/>
    <p:sldId id="530" r:id="rId12"/>
    <p:sldId id="532" r:id="rId13"/>
    <p:sldId id="511" r:id="rId14"/>
    <p:sldId id="517" r:id="rId15"/>
    <p:sldId id="488" r:id="rId16"/>
    <p:sldId id="498" r:id="rId17"/>
    <p:sldId id="537" r:id="rId18"/>
    <p:sldId id="490" r:id="rId19"/>
    <p:sldId id="491" r:id="rId20"/>
    <p:sldId id="492" r:id="rId21"/>
    <p:sldId id="494" r:id="rId22"/>
    <p:sldId id="495" r:id="rId23"/>
    <p:sldId id="540" r:id="rId24"/>
    <p:sldId id="539" r:id="rId25"/>
    <p:sldId id="541" r:id="rId26"/>
    <p:sldId id="53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BA31"/>
    <a:srgbClr val="00486F"/>
    <a:srgbClr val="B45031"/>
    <a:srgbClr val="D63E2A"/>
    <a:srgbClr val="F04814"/>
    <a:srgbClr val="EA401E"/>
    <a:srgbClr val="F15934"/>
    <a:srgbClr val="F3B21D"/>
    <a:srgbClr val="684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68175" autoAdjust="0"/>
  </p:normalViewPr>
  <p:slideViewPr>
    <p:cSldViewPr snapToGrid="0" snapToObjects="1">
      <p:cViewPr>
        <p:scale>
          <a:sx n="108" d="100"/>
          <a:sy n="108" d="100"/>
        </p:scale>
        <p:origin x="-1656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uqdfran4:Desktop:Costs:New%20Case%20Analysis%20Charts%20With%20Final%20Case%20Sheet:FinalDataProcessing_Charts_Scien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uqdfran4:Desktop:Costs:New%20Case%20Analysis%20Charts%20With%20Final%20Case%20Sheet:FinalDataProcessing_Charts_Scienc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qdfran4\Desktop\CMIDC\KPI_STRATEGIC_COLLAHUASI_+_povert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qdfran4\Desktop\CMIDC\KPI_Population_COLLAHUASI_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underlying</c:v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cat>
            <c:multiLvlStrRef>
              <c:f>Working!$H$2:$AB$3</c:f>
              <c:multiLvlStrCache>
                <c:ptCount val="21"/>
                <c:lvl>
                  <c:pt idx="0">
                    <c:v>Population and demographics</c:v>
                  </c:pt>
                  <c:pt idx="1">
                    <c:v>Social infrastructure and services</c:v>
                  </c:pt>
                  <c:pt idx="2">
                    <c:v>Crime and social order</c:v>
                  </c:pt>
                  <c:pt idx="3">
                    <c:v>Community health and safety</c:v>
                  </c:pt>
                  <c:pt idx="4">
                    <c:v>Labor issues</c:v>
                  </c:pt>
                  <c:pt idx="5">
                    <c:v>Security issues</c:v>
                  </c:pt>
                  <c:pt idx="6">
                    <c:v>Culture and customs</c:v>
                  </c:pt>
                  <c:pt idx="7">
                    <c:v>Vulnerable and marginalized groups</c:v>
                  </c:pt>
                  <c:pt idx="8">
                    <c:v>Distribution of benefits</c:v>
                  </c:pt>
                  <c:pt idx="9">
                    <c:v>Inflation/deflation</c:v>
                  </c:pt>
                  <c:pt idx="10">
                    <c:v>Infrastructure</c:v>
                  </c:pt>
                  <c:pt idx="11">
                    <c:v>Pollution (source of or sink for)</c:v>
                  </c:pt>
                  <c:pt idx="12">
                    <c:v>Resources (access to/competition over)</c:v>
                  </c:pt>
                  <c:pt idx="13">
                    <c:v>Resettlement</c:v>
                  </c:pt>
                  <c:pt idx="14">
                    <c:v>Disturbance</c:v>
                  </c:pt>
                  <c:pt idx="15">
                    <c:v>Consultation and communication</c:v>
                  </c:pt>
                  <c:pt idx="16">
                    <c:v>Consent</c:v>
                  </c:pt>
                  <c:pt idx="17">
                    <c:v>Participation</c:v>
                  </c:pt>
                  <c:pt idx="18">
                    <c:v>Redress</c:v>
                  </c:pt>
                  <c:pt idx="19">
                    <c:v>Agreements</c:v>
                  </c:pt>
                  <c:pt idx="20">
                    <c:v>Community development</c:v>
                  </c:pt>
                </c:lvl>
                <c:lvl>
                  <c:pt idx="0">
                    <c:v>Social and Cultural Change</c:v>
                  </c:pt>
                  <c:pt idx="8">
                    <c:v>Economic Change</c:v>
                  </c:pt>
                  <c:pt idx="11">
                    <c:v>Socio-Environmental Change</c:v>
                  </c:pt>
                  <c:pt idx="15">
                    <c:v>The Process of Change</c:v>
                  </c:pt>
                </c:lvl>
              </c:multiLvlStrCache>
            </c:multiLvlStrRef>
          </c:cat>
          <c:val>
            <c:numRef>
              <c:f>Working!$H$82:$AB$82</c:f>
              <c:numCache>
                <c:formatCode>0.00%</c:formatCode>
                <c:ptCount val="21"/>
                <c:pt idx="0">
                  <c:v>0.26</c:v>
                </c:pt>
                <c:pt idx="1">
                  <c:v>0.22</c:v>
                </c:pt>
                <c:pt idx="2">
                  <c:v>0.12</c:v>
                </c:pt>
                <c:pt idx="3">
                  <c:v>0.2</c:v>
                </c:pt>
                <c:pt idx="4">
                  <c:v>0.04</c:v>
                </c:pt>
                <c:pt idx="5">
                  <c:v>0.1</c:v>
                </c:pt>
                <c:pt idx="6">
                  <c:v>0.32</c:v>
                </c:pt>
                <c:pt idx="7">
                  <c:v>0.28</c:v>
                </c:pt>
                <c:pt idx="8">
                  <c:v>0.5</c:v>
                </c:pt>
                <c:pt idx="9">
                  <c:v>0.04</c:v>
                </c:pt>
                <c:pt idx="10">
                  <c:v>0.06</c:v>
                </c:pt>
                <c:pt idx="11">
                  <c:v>0.08</c:v>
                </c:pt>
                <c:pt idx="12">
                  <c:v>0.24</c:v>
                </c:pt>
                <c:pt idx="13">
                  <c:v>0.0</c:v>
                </c:pt>
                <c:pt idx="14">
                  <c:v>0.1</c:v>
                </c:pt>
                <c:pt idx="15">
                  <c:v>0.3</c:v>
                </c:pt>
                <c:pt idx="16">
                  <c:v>0.14</c:v>
                </c:pt>
                <c:pt idx="17">
                  <c:v>0.16</c:v>
                </c:pt>
                <c:pt idx="18">
                  <c:v>0.06</c:v>
                </c:pt>
                <c:pt idx="19">
                  <c:v>0.1</c:v>
                </c:pt>
                <c:pt idx="20">
                  <c:v>0.06</c:v>
                </c:pt>
              </c:numCache>
            </c:numRef>
          </c:val>
        </c:ser>
        <c:ser>
          <c:idx val="1"/>
          <c:order val="1"/>
          <c:tx>
            <c:v>proximate</c:v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cat>
            <c:multiLvlStrRef>
              <c:f>Working!$H$2:$AB$3</c:f>
              <c:multiLvlStrCache>
                <c:ptCount val="21"/>
                <c:lvl>
                  <c:pt idx="0">
                    <c:v>Population and demographics</c:v>
                  </c:pt>
                  <c:pt idx="1">
                    <c:v>Social infrastructure and services</c:v>
                  </c:pt>
                  <c:pt idx="2">
                    <c:v>Crime and social order</c:v>
                  </c:pt>
                  <c:pt idx="3">
                    <c:v>Community health and safety</c:v>
                  </c:pt>
                  <c:pt idx="4">
                    <c:v>Labor issues</c:v>
                  </c:pt>
                  <c:pt idx="5">
                    <c:v>Security issues</c:v>
                  </c:pt>
                  <c:pt idx="6">
                    <c:v>Culture and customs</c:v>
                  </c:pt>
                  <c:pt idx="7">
                    <c:v>Vulnerable and marginalized groups</c:v>
                  </c:pt>
                  <c:pt idx="8">
                    <c:v>Distribution of benefits</c:v>
                  </c:pt>
                  <c:pt idx="9">
                    <c:v>Inflation/deflation</c:v>
                  </c:pt>
                  <c:pt idx="10">
                    <c:v>Infrastructure</c:v>
                  </c:pt>
                  <c:pt idx="11">
                    <c:v>Pollution (source of or sink for)</c:v>
                  </c:pt>
                  <c:pt idx="12">
                    <c:v>Resources (access to/competition over)</c:v>
                  </c:pt>
                  <c:pt idx="13">
                    <c:v>Resettlement</c:v>
                  </c:pt>
                  <c:pt idx="14">
                    <c:v>Disturbance</c:v>
                  </c:pt>
                  <c:pt idx="15">
                    <c:v>Consultation and communication</c:v>
                  </c:pt>
                  <c:pt idx="16">
                    <c:v>Consent</c:v>
                  </c:pt>
                  <c:pt idx="17">
                    <c:v>Participation</c:v>
                  </c:pt>
                  <c:pt idx="18">
                    <c:v>Redress</c:v>
                  </c:pt>
                  <c:pt idx="19">
                    <c:v>Agreements</c:v>
                  </c:pt>
                  <c:pt idx="20">
                    <c:v>Community development</c:v>
                  </c:pt>
                </c:lvl>
                <c:lvl>
                  <c:pt idx="0">
                    <c:v>Social and Cultural Change</c:v>
                  </c:pt>
                  <c:pt idx="8">
                    <c:v>Economic Change</c:v>
                  </c:pt>
                  <c:pt idx="11">
                    <c:v>Socio-Environmental Change</c:v>
                  </c:pt>
                  <c:pt idx="15">
                    <c:v>The Process of Change</c:v>
                  </c:pt>
                </c:lvl>
              </c:multiLvlStrCache>
            </c:multiLvlStrRef>
          </c:cat>
          <c:val>
            <c:numRef>
              <c:f>Working!$H$83:$AB$83</c:f>
              <c:numCache>
                <c:formatCode>0.00%</c:formatCode>
                <c:ptCount val="21"/>
                <c:pt idx="0">
                  <c:v>0.0</c:v>
                </c:pt>
                <c:pt idx="1">
                  <c:v>0.02</c:v>
                </c:pt>
                <c:pt idx="2">
                  <c:v>0.02</c:v>
                </c:pt>
                <c:pt idx="3">
                  <c:v>0.26</c:v>
                </c:pt>
                <c:pt idx="4">
                  <c:v>0.18</c:v>
                </c:pt>
                <c:pt idx="5">
                  <c:v>0.14</c:v>
                </c:pt>
                <c:pt idx="6">
                  <c:v>0.1</c:v>
                </c:pt>
                <c:pt idx="7">
                  <c:v>0.1</c:v>
                </c:pt>
                <c:pt idx="8">
                  <c:v>0.22</c:v>
                </c:pt>
                <c:pt idx="9">
                  <c:v>0.0</c:v>
                </c:pt>
                <c:pt idx="10">
                  <c:v>0.08</c:v>
                </c:pt>
                <c:pt idx="11">
                  <c:v>0.7</c:v>
                </c:pt>
                <c:pt idx="12">
                  <c:v>0.42</c:v>
                </c:pt>
                <c:pt idx="13">
                  <c:v>0.16</c:v>
                </c:pt>
                <c:pt idx="14">
                  <c:v>0.06</c:v>
                </c:pt>
                <c:pt idx="15">
                  <c:v>0.2</c:v>
                </c:pt>
                <c:pt idx="16">
                  <c:v>0.28</c:v>
                </c:pt>
                <c:pt idx="17">
                  <c:v>0.0</c:v>
                </c:pt>
                <c:pt idx="18">
                  <c:v>0.04</c:v>
                </c:pt>
                <c:pt idx="19">
                  <c:v>0.12</c:v>
                </c:pt>
                <c:pt idx="20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3599768"/>
        <c:axId val="2123913928"/>
      </c:barChart>
      <c:catAx>
        <c:axId val="2123599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050"/>
            </a:pPr>
            <a:endParaRPr lang="en-US"/>
          </a:p>
        </c:txPr>
        <c:crossAx val="2123913928"/>
        <c:crosses val="autoZero"/>
        <c:auto val="1"/>
        <c:lblAlgn val="ctr"/>
        <c:lblOffset val="100"/>
        <c:noMultiLvlLbl val="0"/>
      </c:catAx>
      <c:valAx>
        <c:axId val="21239139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AU" sz="1200"/>
                  <a:t>Proportion</a:t>
                </a:r>
                <a:r>
                  <a:rPr lang="en-AU" sz="1200" baseline="0"/>
                  <a:t> of Cases Demonstrating Issue (</a:t>
                </a:r>
                <a:r>
                  <a:rPr lang="en-AU" sz="1200" i="1" baseline="0"/>
                  <a:t>n</a:t>
                </a:r>
                <a:r>
                  <a:rPr lang="en-AU" sz="1200" baseline="0"/>
                  <a:t>=50)</a:t>
                </a:r>
                <a:endParaRPr lang="en-AU" sz="1200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21235997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9764433312162"/>
          <c:y val="0.202337654390604"/>
          <c:w val="0.281752147879853"/>
          <c:h val="0.045370034036464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Operating</c:v>
          </c:tx>
          <c:spPr>
            <a:solidFill>
              <a:schemeClr val="dk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c:spPr>
          <c:invertIfNegative val="0"/>
          <c:cat>
            <c:strRef>
              <c:f>Working!$CP$68:$CP$75</c:f>
              <c:strCache>
                <c:ptCount val="8"/>
                <c:pt idx="0">
                  <c:v>Planning</c:v>
                </c:pt>
                <c:pt idx="1">
                  <c:v>Exploration</c:v>
                </c:pt>
                <c:pt idx="2">
                  <c:v>Pre-feasibility and feasibility</c:v>
                </c:pt>
                <c:pt idx="3">
                  <c:v>Construction</c:v>
                </c:pt>
                <c:pt idx="4">
                  <c:v>Operations</c:v>
                </c:pt>
                <c:pt idx="5">
                  <c:v>Expansion</c:v>
                </c:pt>
                <c:pt idx="6">
                  <c:v>Closure</c:v>
                </c:pt>
                <c:pt idx="7">
                  <c:v>Post-closure</c:v>
                </c:pt>
              </c:strCache>
            </c:strRef>
          </c:cat>
          <c:val>
            <c:numRef>
              <c:f>Working!$CL$68:$CL$75</c:f>
              <c:numCache>
                <c:formatCode>General</c:formatCode>
                <c:ptCount val="8"/>
                <c:pt idx="0">
                  <c:v>0.0</c:v>
                </c:pt>
                <c:pt idx="1">
                  <c:v>2.0</c:v>
                </c:pt>
                <c:pt idx="2">
                  <c:v>2.0</c:v>
                </c:pt>
                <c:pt idx="3">
                  <c:v>5.0</c:v>
                </c:pt>
                <c:pt idx="4">
                  <c:v>21.0</c:v>
                </c:pt>
                <c:pt idx="5">
                  <c:v>4.0</c:v>
                </c:pt>
                <c:pt idx="6">
                  <c:v>1.0</c:v>
                </c:pt>
                <c:pt idx="7">
                  <c:v>0.0</c:v>
                </c:pt>
              </c:numCache>
            </c:numRef>
          </c:val>
        </c:ser>
        <c:ser>
          <c:idx val="1"/>
          <c:order val="1"/>
          <c:tx>
            <c:v>Suspended</c:v>
          </c:tx>
          <c:spPr>
            <a:solidFill>
              <a:schemeClr val="tx1">
                <a:lumMod val="50000"/>
                <a:lumOff val="50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c:spPr>
          <c:invertIfNegative val="0"/>
          <c:cat>
            <c:strRef>
              <c:f>Working!$CP$68:$CP$75</c:f>
              <c:strCache>
                <c:ptCount val="8"/>
                <c:pt idx="0">
                  <c:v>Planning</c:v>
                </c:pt>
                <c:pt idx="1">
                  <c:v>Exploration</c:v>
                </c:pt>
                <c:pt idx="2">
                  <c:v>Pre-feasibility and feasibility</c:v>
                </c:pt>
                <c:pt idx="3">
                  <c:v>Construction</c:v>
                </c:pt>
                <c:pt idx="4">
                  <c:v>Operations</c:v>
                </c:pt>
                <c:pt idx="5">
                  <c:v>Expansion</c:v>
                </c:pt>
                <c:pt idx="6">
                  <c:v>Closure</c:v>
                </c:pt>
                <c:pt idx="7">
                  <c:v>Post-closure</c:v>
                </c:pt>
              </c:strCache>
            </c:strRef>
          </c:cat>
          <c:val>
            <c:numRef>
              <c:f>Working!$CM$68:$CM$75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1.0</c:v>
                </c:pt>
                <c:pt idx="3">
                  <c:v>2.0</c:v>
                </c:pt>
                <c:pt idx="4">
                  <c:v>0.0</c:v>
                </c:pt>
                <c:pt idx="5">
                  <c:v>1.0</c:v>
                </c:pt>
                <c:pt idx="6">
                  <c:v>0.0</c:v>
                </c:pt>
                <c:pt idx="7">
                  <c:v>0.0</c:v>
                </c:pt>
              </c:numCache>
            </c:numRef>
          </c:val>
        </c:ser>
        <c:ser>
          <c:idx val="2"/>
          <c:order val="2"/>
          <c:tx>
            <c:v>Abandoned</c:v>
          </c:tx>
          <c:spPr>
            <a:solidFill>
              <a:schemeClr val="lt1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c:spPr>
          <c:invertIfNegative val="0"/>
          <c:cat>
            <c:strRef>
              <c:f>Working!$CP$68:$CP$75</c:f>
              <c:strCache>
                <c:ptCount val="8"/>
                <c:pt idx="0">
                  <c:v>Planning</c:v>
                </c:pt>
                <c:pt idx="1">
                  <c:v>Exploration</c:v>
                </c:pt>
                <c:pt idx="2">
                  <c:v>Pre-feasibility and feasibility</c:v>
                </c:pt>
                <c:pt idx="3">
                  <c:v>Construction</c:v>
                </c:pt>
                <c:pt idx="4">
                  <c:v>Operations</c:v>
                </c:pt>
                <c:pt idx="5">
                  <c:v>Expansion</c:v>
                </c:pt>
                <c:pt idx="6">
                  <c:v>Closure</c:v>
                </c:pt>
                <c:pt idx="7">
                  <c:v>Post-closure</c:v>
                </c:pt>
              </c:strCache>
            </c:strRef>
          </c:cat>
          <c:val>
            <c:numRef>
              <c:f>Working!$CN$68:$CN$75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6.0</c:v>
                </c:pt>
                <c:pt idx="3">
                  <c:v>2.0</c:v>
                </c:pt>
                <c:pt idx="4">
                  <c:v>2.0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3486648"/>
        <c:axId val="2123514968"/>
      </c:barChart>
      <c:catAx>
        <c:axId val="212348664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2123514968"/>
        <c:crosses val="autoZero"/>
        <c:auto val="1"/>
        <c:lblAlgn val="ctr"/>
        <c:lblOffset val="100"/>
        <c:noMultiLvlLbl val="0"/>
      </c:catAx>
      <c:valAx>
        <c:axId val="21235149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AU" sz="1400"/>
                  <a:t>Number of Cases (</a:t>
                </a:r>
                <a:r>
                  <a:rPr lang="en-AU" sz="1400" i="1"/>
                  <a:t>n</a:t>
                </a:r>
                <a:r>
                  <a:rPr lang="en-AU" sz="1400"/>
                  <a:t>=50)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2123486648"/>
        <c:crosses val="autoZero"/>
        <c:crossBetween val="between"/>
      </c:valAx>
      <c:spPr>
        <a:ln w="19050">
          <a:noFill/>
        </a:ln>
      </c:spPr>
    </c:plotArea>
    <c:legend>
      <c:legendPos val="b"/>
      <c:layout>
        <c:manualLayout>
          <c:xMode val="edge"/>
          <c:yMode val="edge"/>
          <c:x val="0.105558218556082"/>
          <c:y val="0.22266987902771"/>
          <c:w val="0.385299121343276"/>
          <c:h val="0.13352561546895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chemeClr val="accent1"/>
            </a:solidFill>
          </c:spPr>
          <c:explosion val="12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cat>
            <c:strRef>
              <c:f>Sheet1!$A$1:$A$3</c:f>
              <c:strCache>
                <c:ptCount val="3"/>
                <c:pt idx="0">
                  <c:v>h</c:v>
                </c:pt>
                <c:pt idx="1">
                  <c:v>m</c:v>
                </c:pt>
                <c:pt idx="2">
                  <c:v>l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2.7</c:v>
                </c:pt>
                <c:pt idx="1">
                  <c:v>27.8</c:v>
                </c:pt>
                <c:pt idx="2">
                  <c:v>69.5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AU" sz="2000" b="0">
                <a:solidFill>
                  <a:schemeClr val="bg1"/>
                </a:solidFill>
              </a:defRPr>
            </a:pPr>
            <a:r>
              <a:rPr lang="en-AU" sz="2000" b="0">
                <a:solidFill>
                  <a:schemeClr val="bg1"/>
                </a:solidFill>
              </a:rPr>
              <a:t>Actual % vs Strategic %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Hoja2!$D$99</c:f>
              <c:strCache>
                <c:ptCount val="1"/>
                <c:pt idx="0">
                  <c:v>ACTUAL %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Hoja2!$C$100:$C$110</c:f>
              <c:strCache>
                <c:ptCount val="11"/>
                <c:pt idx="0">
                  <c:v>Iquique</c:v>
                </c:pt>
                <c:pt idx="1">
                  <c:v>Pica</c:v>
                </c:pt>
                <c:pt idx="2">
                  <c:v>Pozo Almonte</c:v>
                </c:pt>
                <c:pt idx="3">
                  <c:v>Alto Hospicio</c:v>
                </c:pt>
                <c:pt idx="4">
                  <c:v>Huatacondo</c:v>
                </c:pt>
                <c:pt idx="5">
                  <c:v>Borde Costero Sur Iquique</c:v>
                </c:pt>
                <c:pt idx="6">
                  <c:v>Huara, Pisagua, Tarapacá</c:v>
                </c:pt>
                <c:pt idx="7">
                  <c:v>Laguna del Huasco</c:v>
                </c:pt>
                <c:pt idx="8">
                  <c:v>Ollague</c:v>
                </c:pt>
                <c:pt idx="9">
                  <c:v>Colchane Camiña</c:v>
                </c:pt>
                <c:pt idx="10">
                  <c:v>Cancosa Lirima</c:v>
                </c:pt>
              </c:strCache>
            </c:strRef>
          </c:cat>
          <c:val>
            <c:numRef>
              <c:f>Hoja2!$D$100:$D$110</c:f>
              <c:numCache>
                <c:formatCode>#,##0</c:formatCode>
                <c:ptCount val="11"/>
                <c:pt idx="0">
                  <c:v>60.62707292006145</c:v>
                </c:pt>
                <c:pt idx="1">
                  <c:v>17.15418021889581</c:v>
                </c:pt>
                <c:pt idx="2">
                  <c:v>3.020194985742888</c:v>
                </c:pt>
                <c:pt idx="3">
                  <c:v>5.09348600489623</c:v>
                </c:pt>
                <c:pt idx="4">
                  <c:v>6.713436959609199</c:v>
                </c:pt>
                <c:pt idx="5">
                  <c:v>3.131692565225056</c:v>
                </c:pt>
                <c:pt idx="6">
                  <c:v>1.367226288889623</c:v>
                </c:pt>
                <c:pt idx="7">
                  <c:v>1.83803685955735</c:v>
                </c:pt>
                <c:pt idx="8">
                  <c:v>1.12402928872777E-5</c:v>
                </c:pt>
                <c:pt idx="9">
                  <c:v>0.84063469694096</c:v>
                </c:pt>
                <c:pt idx="10">
                  <c:v>0.214027259888621</c:v>
                </c:pt>
              </c:numCache>
            </c:numRef>
          </c:val>
        </c:ser>
        <c:ser>
          <c:idx val="1"/>
          <c:order val="1"/>
          <c:tx>
            <c:strRef>
              <c:f>Hoja2!$E$99</c:f>
              <c:strCache>
                <c:ptCount val="1"/>
                <c:pt idx="0">
                  <c:v>STRATEGIC %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lang="en-AU"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Hoja2!$C$100:$C$110</c:f>
              <c:strCache>
                <c:ptCount val="11"/>
                <c:pt idx="0">
                  <c:v>Iquique</c:v>
                </c:pt>
                <c:pt idx="1">
                  <c:v>Pica</c:v>
                </c:pt>
                <c:pt idx="2">
                  <c:v>Pozo Almonte</c:v>
                </c:pt>
                <c:pt idx="3">
                  <c:v>Alto Hospicio</c:v>
                </c:pt>
                <c:pt idx="4">
                  <c:v>Huatacondo</c:v>
                </c:pt>
                <c:pt idx="5">
                  <c:v>Borde Costero Sur Iquique</c:v>
                </c:pt>
                <c:pt idx="6">
                  <c:v>Huara, Pisagua, Tarapacá</c:v>
                </c:pt>
                <c:pt idx="7">
                  <c:v>Laguna del Huasco</c:v>
                </c:pt>
                <c:pt idx="8">
                  <c:v>Ollague</c:v>
                </c:pt>
                <c:pt idx="9">
                  <c:v>Colchane Camiña</c:v>
                </c:pt>
                <c:pt idx="10">
                  <c:v>Cancosa Lirima</c:v>
                </c:pt>
              </c:strCache>
            </c:strRef>
          </c:cat>
          <c:val>
            <c:numRef>
              <c:f>Hoja2!$E$100:$E$110</c:f>
              <c:numCache>
                <c:formatCode>#,##0</c:formatCode>
                <c:ptCount val="11"/>
                <c:pt idx="0">
                  <c:v>15.06849315068494</c:v>
                </c:pt>
                <c:pt idx="1">
                  <c:v>15.06849315068494</c:v>
                </c:pt>
                <c:pt idx="2">
                  <c:v>10.95890410958905</c:v>
                </c:pt>
                <c:pt idx="3">
                  <c:v>8.219178082191709</c:v>
                </c:pt>
                <c:pt idx="4">
                  <c:v>8.219178082191709</c:v>
                </c:pt>
                <c:pt idx="5">
                  <c:v>7.534246575342467</c:v>
                </c:pt>
                <c:pt idx="6">
                  <c:v>8.219178082191709</c:v>
                </c:pt>
                <c:pt idx="7">
                  <c:v>6.84931506849315</c:v>
                </c:pt>
                <c:pt idx="8">
                  <c:v>8.219178082191709</c:v>
                </c:pt>
                <c:pt idx="9">
                  <c:v>7.534246575342467</c:v>
                </c:pt>
                <c:pt idx="10">
                  <c:v>4.109589041095886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25605736"/>
        <c:axId val="2075814328"/>
      </c:barChart>
      <c:catAx>
        <c:axId val="21256057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2700000" vert="horz"/>
          <a:lstStyle/>
          <a:p>
            <a:pPr>
              <a:defRPr lang="en-AU" sz="1400"/>
            </a:pPr>
            <a:endParaRPr lang="en-US"/>
          </a:p>
        </c:txPr>
        <c:crossAx val="2075814328"/>
        <c:crosses val="autoZero"/>
        <c:auto val="1"/>
        <c:lblAlgn val="ctr"/>
        <c:lblOffset val="100"/>
        <c:noMultiLvlLbl val="0"/>
      </c:catAx>
      <c:valAx>
        <c:axId val="2075814328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lang="en-AU" sz="1200"/>
            </a:pPr>
            <a:endParaRPr lang="en-US"/>
          </a:p>
        </c:txPr>
        <c:crossAx val="21256057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03676954917571"/>
          <c:y val="0.330003138969769"/>
          <c:w val="0.403910984404254"/>
          <c:h val="0.0532288092480543"/>
        </c:manualLayout>
      </c:layout>
      <c:overlay val="0"/>
      <c:txPr>
        <a:bodyPr/>
        <a:lstStyle/>
        <a:p>
          <a:pPr>
            <a:defRPr lang="en-AU"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AU">
                <a:solidFill>
                  <a:schemeClr val="bg1"/>
                </a:solidFill>
              </a:defRPr>
            </a:pPr>
            <a:r>
              <a:rPr lang="en-AU">
                <a:solidFill>
                  <a:schemeClr val="bg1"/>
                </a:solidFill>
              </a:rPr>
              <a:t>Actual $ vs Population</a:t>
            </a:r>
            <a:r>
              <a:rPr lang="en-AU" baseline="0">
                <a:solidFill>
                  <a:schemeClr val="bg1"/>
                </a:solidFill>
              </a:rPr>
              <a:t> $</a:t>
            </a:r>
            <a:endParaRPr lang="en-AU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352401663407886"/>
          <c:y val="0.00758533501896334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Hoja2!$D$126</c:f>
              <c:strCache>
                <c:ptCount val="1"/>
                <c:pt idx="0">
                  <c:v>Actual spend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Hoja2!$C$127:$C$137</c:f>
              <c:strCache>
                <c:ptCount val="11"/>
                <c:pt idx="0">
                  <c:v>Iquique</c:v>
                </c:pt>
                <c:pt idx="1">
                  <c:v>Pica</c:v>
                </c:pt>
                <c:pt idx="2">
                  <c:v>Pozo Almonte</c:v>
                </c:pt>
                <c:pt idx="3">
                  <c:v>Alto Hospicio</c:v>
                </c:pt>
                <c:pt idx="4">
                  <c:v>Huatacondo</c:v>
                </c:pt>
                <c:pt idx="5">
                  <c:v>Caletas Pesqueras &amp; Chanavayita</c:v>
                </c:pt>
                <c:pt idx="6">
                  <c:v>Huara, Pisagua, Tarapacá</c:v>
                </c:pt>
                <c:pt idx="7">
                  <c:v>Laguna del Huasco</c:v>
                </c:pt>
                <c:pt idx="8">
                  <c:v>Ollague</c:v>
                </c:pt>
                <c:pt idx="9">
                  <c:v>Colchane &amp; Camiña</c:v>
                </c:pt>
                <c:pt idx="10">
                  <c:v>Lirima &amp; Cancosa</c:v>
                </c:pt>
              </c:strCache>
            </c:strRef>
          </c:cat>
          <c:val>
            <c:numRef>
              <c:f>Hoja2!$D$127:$D$137</c:f>
              <c:numCache>
                <c:formatCode>#,##0</c:formatCode>
                <c:ptCount val="11"/>
                <c:pt idx="0">
                  <c:v>5.393727E6</c:v>
                </c:pt>
                <c:pt idx="1">
                  <c:v>1.526133E6</c:v>
                </c:pt>
                <c:pt idx="2">
                  <c:v>268694.0</c:v>
                </c:pt>
                <c:pt idx="3">
                  <c:v>453145.0</c:v>
                </c:pt>
                <c:pt idx="4">
                  <c:v>597265.0</c:v>
                </c:pt>
                <c:pt idx="5">
                  <c:v>278613.0</c:v>
                </c:pt>
                <c:pt idx="6">
                  <c:v>121636.0</c:v>
                </c:pt>
                <c:pt idx="7">
                  <c:v>163522.0</c:v>
                </c:pt>
                <c:pt idx="8">
                  <c:v>1.0</c:v>
                </c:pt>
                <c:pt idx="9">
                  <c:v>74788.0</c:v>
                </c:pt>
                <c:pt idx="10">
                  <c:v>19041.0</c:v>
                </c:pt>
              </c:numCache>
            </c:numRef>
          </c:val>
        </c:ser>
        <c:ser>
          <c:idx val="1"/>
          <c:order val="1"/>
          <c:tx>
            <c:strRef>
              <c:f>Hoja2!$E$126</c:f>
              <c:strCache>
                <c:ptCount val="1"/>
                <c:pt idx="0">
                  <c:v>Expected spend - population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Hoja2!$C$127:$C$137</c:f>
              <c:strCache>
                <c:ptCount val="11"/>
                <c:pt idx="0">
                  <c:v>Iquique</c:v>
                </c:pt>
                <c:pt idx="1">
                  <c:v>Pica</c:v>
                </c:pt>
                <c:pt idx="2">
                  <c:v>Pozo Almonte</c:v>
                </c:pt>
                <c:pt idx="3">
                  <c:v>Alto Hospicio</c:v>
                </c:pt>
                <c:pt idx="4">
                  <c:v>Huatacondo</c:v>
                </c:pt>
                <c:pt idx="5">
                  <c:v>Caletas Pesqueras &amp; Chanavayita</c:v>
                </c:pt>
                <c:pt idx="6">
                  <c:v>Huara, Pisagua, Tarapacá</c:v>
                </c:pt>
                <c:pt idx="7">
                  <c:v>Laguna del Huasco</c:v>
                </c:pt>
                <c:pt idx="8">
                  <c:v>Ollague</c:v>
                </c:pt>
                <c:pt idx="9">
                  <c:v>Colchane &amp; Camiña</c:v>
                </c:pt>
                <c:pt idx="10">
                  <c:v>Lirima &amp; Cancosa</c:v>
                </c:pt>
              </c:strCache>
            </c:strRef>
          </c:cat>
          <c:val>
            <c:numRef>
              <c:f>Hoja2!$E$127:$E$137</c:f>
              <c:numCache>
                <c:formatCode>#,##0</c:formatCode>
                <c:ptCount val="11"/>
                <c:pt idx="0">
                  <c:v>5.2251966E6</c:v>
                </c:pt>
                <c:pt idx="1">
                  <c:v>173100.0</c:v>
                </c:pt>
                <c:pt idx="2">
                  <c:v>465235.1</c:v>
                </c:pt>
                <c:pt idx="3">
                  <c:v>2.42891035E6</c:v>
                </c:pt>
                <c:pt idx="4">
                  <c:v>1442.5</c:v>
                </c:pt>
                <c:pt idx="5">
                  <c:v>67797.5</c:v>
                </c:pt>
                <c:pt idx="6">
                  <c:v>446828.8</c:v>
                </c:pt>
                <c:pt idx="7">
                  <c:v>115.4</c:v>
                </c:pt>
                <c:pt idx="8">
                  <c:v>9462.800000000001</c:v>
                </c:pt>
                <c:pt idx="9">
                  <c:v>77895.0</c:v>
                </c:pt>
                <c:pt idx="10">
                  <c:v>1442.5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076850968"/>
        <c:axId val="2076853976"/>
      </c:barChart>
      <c:catAx>
        <c:axId val="207685096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2700000" vert="horz"/>
          <a:lstStyle/>
          <a:p>
            <a:pPr>
              <a:defRPr lang="en-AU" sz="1400"/>
            </a:pPr>
            <a:endParaRPr lang="en-US"/>
          </a:p>
        </c:txPr>
        <c:crossAx val="2076853976"/>
        <c:crosses val="autoZero"/>
        <c:auto val="1"/>
        <c:lblAlgn val="ctr"/>
        <c:lblOffset val="100"/>
        <c:noMultiLvlLbl val="0"/>
      </c:catAx>
      <c:valAx>
        <c:axId val="2076853976"/>
        <c:scaling>
          <c:orientation val="minMax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20768509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03677016209855"/>
          <c:y val="0.266266807509564"/>
          <c:w val="0.403910984404253"/>
          <c:h val="0.0520892023718841"/>
        </c:manualLayout>
      </c:layout>
      <c:overlay val="0"/>
      <c:txPr>
        <a:bodyPr/>
        <a:lstStyle/>
        <a:p>
          <a:pPr>
            <a:defRPr lang="en-AU"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BA8F5-1554-4DD3-A1BF-7F69C31B0617}" type="datetimeFigureOut">
              <a:rPr lang="en-AU" smtClean="0"/>
              <a:pPr/>
              <a:t>11/12/12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5F633-5212-4B7A-85B5-0AE9EBC47D9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841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1</a:t>
            </a:fld>
            <a:endParaRPr lang="en-A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23</a:t>
            </a:fld>
            <a:endParaRPr lang="en-A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Deliberately extend SIA</a:t>
            </a:r>
            <a:r>
              <a:rPr lang="en-AU" baseline="0" dirty="0" smtClean="0"/>
              <a:t> thinking from the regulatory context…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24</a:t>
            </a:fld>
            <a:endParaRPr lang="en-A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25</a:t>
            </a:fld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Deliberately extend SIA</a:t>
            </a:r>
            <a:r>
              <a:rPr lang="en-AU" baseline="0" dirty="0" smtClean="0"/>
              <a:t> thinking from the regulatory context…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Slide with formula/table for calculation and include</a:t>
            </a:r>
            <a:r>
              <a:rPr lang="en-AU" baseline="0" dirty="0" smtClean="0"/>
              <a:t> </a:t>
            </a:r>
            <a:r>
              <a:rPr lang="en-AU" dirty="0" smtClean="0"/>
              <a:t>example data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7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Slide with formula/table for calculation and include</a:t>
            </a:r>
            <a:r>
              <a:rPr lang="en-AU" baseline="0" dirty="0" smtClean="0"/>
              <a:t> </a:t>
            </a:r>
            <a:r>
              <a:rPr lang="en-AU" dirty="0" smtClean="0"/>
              <a:t>example data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8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Useful to revisit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496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Anecdote about WA - Gorgon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12</a:t>
            </a:fld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14</a:t>
            </a:fld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16</a:t>
            </a:fld>
            <a:endParaRPr lang="en-A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baseline="0" dirty="0" smtClean="0"/>
              <a:t>Expected Population Spend = Total (less region wide and Santiago spending)/Total Population (less Santiago) x Location Population</a:t>
            </a:r>
          </a:p>
          <a:p>
            <a:endParaRPr lang="en-AU" baseline="0" dirty="0" smtClean="0"/>
          </a:p>
          <a:p>
            <a:r>
              <a:rPr lang="en-AU" baseline="0" dirty="0" smtClean="0"/>
              <a:t>Proportion of Population Spend = Actual Spending/Expected Population Spend x 100</a:t>
            </a:r>
          </a:p>
          <a:p>
            <a:endParaRPr lang="en-AU" baseline="0" dirty="0" smtClean="0"/>
          </a:p>
          <a:p>
            <a:r>
              <a:rPr lang="en-AU" baseline="0" dirty="0" smtClean="0"/>
              <a:t>Results for some localities reported together (e.g. </a:t>
            </a:r>
            <a:r>
              <a:rPr lang="en-AU" baseline="0" dirty="0" err="1" smtClean="0"/>
              <a:t>Chanavayita</a:t>
            </a:r>
            <a:r>
              <a:rPr lang="en-AU" baseline="0" dirty="0" smtClean="0"/>
              <a:t> &amp; </a:t>
            </a:r>
            <a:r>
              <a:rPr lang="en-AU" baseline="0" dirty="0" err="1" smtClean="0"/>
              <a:t>Caletas</a:t>
            </a:r>
            <a:r>
              <a:rPr lang="en-AU" baseline="0" dirty="0" smtClean="0"/>
              <a:t> </a:t>
            </a:r>
            <a:r>
              <a:rPr lang="en-AU" baseline="0" dirty="0" err="1" smtClean="0"/>
              <a:t>Pesqueras</a:t>
            </a:r>
            <a:r>
              <a:rPr lang="en-AU" baseline="0" dirty="0" smtClean="0"/>
              <a:t>) due to reporting categories of spending data. </a:t>
            </a:r>
          </a:p>
          <a:p>
            <a:endParaRPr lang="en-AU" baseline="0" dirty="0" smtClean="0"/>
          </a:p>
          <a:p>
            <a:r>
              <a:rPr lang="en-AU" baseline="0" dirty="0" smtClean="0"/>
              <a:t>In practice the strategic impacts of co-reported projects are similar and were averaged to gain an approximate figure. 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5F633-5212-4B7A-85B5-0AE9EBC47D93}" type="slidenum">
              <a:rPr lang="en-AU" smtClean="0"/>
              <a:pPr/>
              <a:t>22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KMRC_FirstPag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38263" y="3457762"/>
            <a:ext cx="4910752" cy="151964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here to add presentation document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9387" y="4992197"/>
            <a:ext cx="4527755" cy="906938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presentation sub text if required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6805402" y="1933996"/>
            <a:ext cx="1853076" cy="946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875" y="2168201"/>
            <a:ext cx="1579310" cy="4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9144" y="274638"/>
            <a:ext cx="8023594" cy="725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65849" y="1045440"/>
            <a:ext cx="8229600" cy="155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941244" cy="5435603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5640" y="274638"/>
            <a:ext cx="5901360" cy="5435603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39144" y="274638"/>
            <a:ext cx="8023594" cy="725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KMRC_Divi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2313" y="2981689"/>
            <a:ext cx="7772400" cy="515924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22313" y="3508375"/>
            <a:ext cx="7772400" cy="1822996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640" y="1600200"/>
            <a:ext cx="3920160" cy="409176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22444" cy="409176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39144" y="274638"/>
            <a:ext cx="8023594" cy="725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640" y="1535113"/>
            <a:ext cx="392174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640" y="2174875"/>
            <a:ext cx="3921748" cy="353536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925619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925619" cy="353536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39144" y="274638"/>
            <a:ext cx="8023594" cy="725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39144" y="274638"/>
            <a:ext cx="8023594" cy="725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777" y="1435101"/>
            <a:ext cx="2880736" cy="4284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65849" y="1045440"/>
            <a:ext cx="8229600" cy="155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777" y="273050"/>
            <a:ext cx="2880736" cy="1162050"/>
          </a:xfrm>
          <a:prstGeom prst="rect">
            <a:avLst/>
          </a:prstGeo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4995594" cy="544632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2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361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65849" y="1045440"/>
            <a:ext cx="8229600" cy="155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KMRC_Slides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144" y="1600201"/>
            <a:ext cx="8023594" cy="4125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65763" y="1083344"/>
            <a:ext cx="7896975" cy="1588"/>
          </a:xfrm>
          <a:prstGeom prst="line">
            <a:avLst/>
          </a:prstGeom>
          <a:ln w="12700" cap="flat" cmpd="sng" algn="ctr">
            <a:solidFill>
              <a:srgbClr val="E6E1B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39144" y="274638"/>
            <a:ext cx="8023594" cy="725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06766" y="5858634"/>
            <a:ext cx="1900264" cy="712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428" y="5971458"/>
            <a:ext cx="1579310" cy="4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B4503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rgbClr val="B4503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wmf"/><Relationship Id="rId3" Type="http://schemas.openxmlformats.org/officeDocument/2006/relationships/hyperlink" Target="http://www.qgc.com.au/media/95675/qclng-simp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ning.nsw.gov.au/assessingdev/pdf/ccc_guidelines_2007.pdf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planning.nsw.gov.au/assessingdev/pdf/ccc_guidelines_dft_7.pdf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www.tandfonline.com/doi/pdf/10.1080/14615517.2012.660356" TargetMode="External"/><Relationship Id="rId5" Type="http://schemas.openxmlformats.org/officeDocument/2006/relationships/hyperlink" Target="http://im4dc.org/wp-content/uploads/2012/01/UWA_1698_Paper-02_Social-impact-assessment-of-resource-projects1.pdf" TargetMode="External"/><Relationship Id="rId6" Type="http://schemas.openxmlformats.org/officeDocument/2006/relationships/hyperlink" Target="http://www.csrm.uq.edu.au/docs/CSRM%20SMI%20Good%20Practice%20Guide%20document%20LR.PDF" TargetMode="External"/><Relationship Id="rId7" Type="http://schemas.openxmlformats.org/officeDocument/2006/relationships/hyperlink" Target="http://www.csrm.uq.edu.au/Portals/0/C19025FinalReport.pdf" TargetMode="External"/><Relationship Id="rId8" Type="http://schemas.openxmlformats.org/officeDocument/2006/relationships/hyperlink" Target="http://www.csrm.uq.edu.au/docs/Franks_etal_LeadingPracticeSocialImpacts_2009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52672" y="3165713"/>
            <a:ext cx="9144000" cy="738026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AU" sz="3600" b="1" dirty="0" smtClean="0">
                <a:latin typeface="+mj-lt"/>
              </a:rPr>
              <a:t>Social Impact Assessment of Resources Projects</a:t>
            </a:r>
            <a:endParaRPr lang="en-US" sz="2200" b="1" dirty="0">
              <a:latin typeface="+mj-lt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53149" y="5044080"/>
            <a:ext cx="7537438" cy="906938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Dr</a:t>
            </a:r>
            <a:r>
              <a:rPr lang="en-US" dirty="0" smtClean="0"/>
              <a:t> Daniel Franks</a:t>
            </a:r>
          </a:p>
          <a:p>
            <a:r>
              <a:rPr lang="en-US" dirty="0" smtClean="0"/>
              <a:t>Co-Chair SIA, International Association for Impact Assessment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49" y="6416765"/>
            <a:ext cx="396057" cy="396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0927" y="6056945"/>
            <a:ext cx="3457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+mj-lt"/>
                <a:cs typeface="Arial"/>
              </a:rPr>
              <a:t>d.franks@uq.edu.au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  <a:cs typeface="Arial"/>
              </a:rPr>
              <a:t>@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Arial"/>
              </a:rPr>
              <a:t>resourceafflict</a:t>
            </a:r>
            <a:endParaRPr lang="en-US" sz="20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en-US" sz="2000" dirty="0">
              <a:latin typeface="+mj-lt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149" y="6059298"/>
            <a:ext cx="35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+mj-lt"/>
                <a:cs typeface="Arial"/>
              </a:rPr>
              <a:t>E:</a:t>
            </a:r>
            <a:endParaRPr lang="en-US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53149" y="3897672"/>
            <a:ext cx="8489431" cy="876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Bef>
                <a:spcPts val="1200"/>
              </a:spcBef>
            </a:pPr>
            <a:r>
              <a:rPr lang="en-AU" sz="2200" dirty="0" smtClean="0">
                <a:latin typeface="+mj-lt"/>
              </a:rPr>
              <a:t>NZAIA Conference ‘</a:t>
            </a:r>
            <a:r>
              <a:rPr lang="en-US" sz="2200" i="1" dirty="0" smtClean="0">
                <a:latin typeface="+mj-lt"/>
              </a:rPr>
              <a:t>Assessing the impacts of petroleum &amp; mineral extraction in New Zealand</a:t>
            </a:r>
            <a:r>
              <a:rPr lang="en-US" sz="2200" dirty="0" smtClean="0">
                <a:latin typeface="+mj-lt"/>
              </a:rPr>
              <a:t>’</a:t>
            </a:r>
            <a:r>
              <a:rPr lang="en-AU" sz="2200" dirty="0" smtClean="0">
                <a:latin typeface="+mj-lt"/>
              </a:rPr>
              <a:t>, Wellington, 11 December, 2012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233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143" y="1340441"/>
            <a:ext cx="8221223" cy="43613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 smtClean="0">
                <a:latin typeface="+mn-lt"/>
              </a:rPr>
              <a:t>SIA is the </a:t>
            </a:r>
            <a:r>
              <a:rPr lang="en-US" sz="2400" dirty="0">
                <a:latin typeface="+mn-lt"/>
              </a:rPr>
              <a:t>processes of </a:t>
            </a:r>
            <a:r>
              <a:rPr lang="en-US" sz="2400" dirty="0" err="1">
                <a:latin typeface="+mn-lt"/>
              </a:rPr>
              <a:t>analysing</a:t>
            </a:r>
            <a:r>
              <a:rPr lang="en-US" sz="2400" dirty="0">
                <a:latin typeface="+mn-lt"/>
              </a:rPr>
              <a:t>, monitoring and managing the intended and unintended social consequences, both positive and negative, of planned </a:t>
            </a:r>
            <a:r>
              <a:rPr lang="en-US" sz="2400" dirty="0" smtClean="0">
                <a:latin typeface="+mn-lt"/>
              </a:rPr>
              <a:t>interventions </a:t>
            </a:r>
            <a:r>
              <a:rPr lang="en-US" sz="2400" dirty="0">
                <a:latin typeface="+mn-lt"/>
              </a:rPr>
              <a:t>(policies, programs, plans, projects) and any social change processes invoked by those </a:t>
            </a:r>
            <a:r>
              <a:rPr lang="en-US" sz="2400" dirty="0" smtClean="0">
                <a:latin typeface="+mn-lt"/>
              </a:rPr>
              <a:t>interventions (</a:t>
            </a:r>
            <a:r>
              <a:rPr lang="en-US" sz="2400" dirty="0" err="1" smtClean="0">
                <a:latin typeface="+mn-lt"/>
              </a:rPr>
              <a:t>Vanclay</a:t>
            </a:r>
            <a:r>
              <a:rPr lang="en-US" sz="2400" dirty="0" smtClean="0">
                <a:latin typeface="+mn-lt"/>
              </a:rPr>
              <a:t>, 2003).</a:t>
            </a:r>
          </a:p>
          <a:p>
            <a:pPr algn="just"/>
            <a:endParaRPr lang="en-US" sz="2400" dirty="0" smtClean="0">
              <a:latin typeface="+mn-lt"/>
            </a:endParaRPr>
          </a:p>
          <a:p>
            <a:pPr algn="just"/>
            <a:r>
              <a:rPr lang="en-US" sz="2400" dirty="0">
                <a:latin typeface="+mn-lt"/>
              </a:rPr>
              <a:t>SIA has transcended its original formulation as a technique for predicting social impacts as part of regulatory approval processes</a:t>
            </a:r>
            <a:r>
              <a:rPr lang="en-US" sz="2400" dirty="0" smtClean="0">
                <a:latin typeface="+mn-lt"/>
              </a:rPr>
              <a:t>.</a:t>
            </a:r>
          </a:p>
          <a:p>
            <a:pPr algn="just"/>
            <a:r>
              <a:rPr lang="en-US" sz="2400" dirty="0" smtClean="0">
                <a:latin typeface="+mn-lt"/>
              </a:rPr>
              <a:t>SIA discerns between </a:t>
            </a:r>
            <a:r>
              <a:rPr lang="en-US" sz="2400" dirty="0">
                <a:latin typeface="+mn-lt"/>
              </a:rPr>
              <a:t>social change </a:t>
            </a:r>
            <a:r>
              <a:rPr lang="en-US" sz="2400" dirty="0" smtClean="0">
                <a:latin typeface="+mn-lt"/>
              </a:rPr>
              <a:t>processes and the experience of impacts</a:t>
            </a:r>
            <a:endParaRPr lang="en-US" sz="2400" dirty="0">
              <a:latin typeface="+mn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9144" y="274638"/>
            <a:ext cx="8023594" cy="725182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What is Social Impact Assessment? 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99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22224" r="13811" b="34010"/>
          <a:stretch>
            <a:fillRect/>
          </a:stretch>
        </p:blipFill>
        <p:spPr bwMode="auto">
          <a:xfrm>
            <a:off x="2051050" y="1628775"/>
            <a:ext cx="48609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7128" y="1628775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Free Prior &amp; Informed Consent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41123" y="4626244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 &amp; Benefit Agreements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249" y="5158343"/>
            <a:ext cx="326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Social Impact Management Plan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9697" y="2511439"/>
            <a:ext cx="105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Baselines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3096" y="4235013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Environmental Impact Statement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84" y="460434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Trusts &amp; Funds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584" y="332275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Grievance Mechanisms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2334" y="5527675"/>
            <a:ext cx="367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Consultative Committees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4388" y="1259443"/>
            <a:ext cx="3957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Engagement &amp; Participation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0190" y="5009687"/>
            <a:ext cx="3597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Community Relations/Management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ystems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9144" y="274638"/>
            <a:ext cx="8023594" cy="725182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Social Impact Assessment</a:t>
            </a:r>
            <a:endParaRPr lang="en-US" b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384" y="1143000"/>
            <a:ext cx="2137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There is a lot of overlap with what we might think of as ‘Community Relations’ or ‘Social Performance’ functions.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318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625622" y="279964"/>
            <a:ext cx="4369596" cy="2436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Initiative</a:t>
            </a:r>
            <a:r>
              <a:rPr lang="en-AU" sz="2400" dirty="0" smtClean="0">
                <a:solidFill>
                  <a:schemeClr val="bg1"/>
                </a:solidFill>
              </a:rPr>
              <a:t> – </a:t>
            </a:r>
            <a:r>
              <a:rPr lang="en-AU" sz="2400" i="1" dirty="0" smtClean="0">
                <a:solidFill>
                  <a:schemeClr val="bg1"/>
                </a:solidFill>
              </a:rPr>
              <a:t>Social Management Plans </a:t>
            </a:r>
            <a:r>
              <a:rPr lang="en-AU" sz="2400" dirty="0" smtClean="0">
                <a:solidFill>
                  <a:schemeClr val="bg1"/>
                </a:solidFill>
              </a:rPr>
              <a:t>(IFC Performance Standards/Equator Principles)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How does it work?</a:t>
            </a:r>
            <a:r>
              <a:rPr lang="en-AU" sz="2400" dirty="0" smtClean="0">
                <a:solidFill>
                  <a:schemeClr val="bg1"/>
                </a:solidFill>
              </a:rPr>
              <a:t> – are a condition of project financing for IFC funded projects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25622" y="3155812"/>
            <a:ext cx="4369596" cy="28058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Initiative</a:t>
            </a:r>
            <a:r>
              <a:rPr lang="en-AU" sz="2400" dirty="0" smtClean="0">
                <a:solidFill>
                  <a:schemeClr val="bg1"/>
                </a:solidFill>
              </a:rPr>
              <a:t> – </a:t>
            </a:r>
            <a:r>
              <a:rPr lang="en-AU" sz="2400" i="1" dirty="0" smtClean="0">
                <a:solidFill>
                  <a:schemeClr val="bg1"/>
                </a:solidFill>
              </a:rPr>
              <a:t>Socio-Economic Assessment Toolbox </a:t>
            </a:r>
            <a:r>
              <a:rPr lang="en-AU" sz="2400" dirty="0" smtClean="0">
                <a:solidFill>
                  <a:schemeClr val="bg1"/>
                </a:solidFill>
              </a:rPr>
              <a:t>(Anglo American; adapted by Shell)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How does it work?</a:t>
            </a:r>
            <a:r>
              <a:rPr lang="en-AU" sz="2400" dirty="0" smtClean="0">
                <a:solidFill>
                  <a:schemeClr val="bg1"/>
                </a:solidFill>
              </a:rPr>
              <a:t> – processes to support social impact management with requirement to undertake every 3 years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1" y="451556"/>
            <a:ext cx="3499555" cy="1211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31" y="3291980"/>
            <a:ext cx="3668889" cy="12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139404" y="381000"/>
            <a:ext cx="4974116" cy="62735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Initiative</a:t>
            </a:r>
            <a:r>
              <a:rPr lang="en-AU" sz="2400" dirty="0" smtClean="0">
                <a:solidFill>
                  <a:schemeClr val="bg1"/>
                </a:solidFill>
              </a:rPr>
              <a:t> – Social Impact Management Plans</a:t>
            </a:r>
            <a:endParaRPr lang="en-AU" sz="2400" i="1" dirty="0" smtClean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Jurisdiction </a:t>
            </a:r>
            <a:r>
              <a:rPr lang="en-AU" sz="2400" dirty="0" smtClean="0">
                <a:solidFill>
                  <a:schemeClr val="bg1"/>
                </a:solidFill>
              </a:rPr>
              <a:t>– Queensland</a:t>
            </a:r>
            <a:endParaRPr lang="en-AU" sz="2400" b="1" dirty="0" smtClean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>
                <a:solidFill>
                  <a:schemeClr val="bg1"/>
                </a:solidFill>
              </a:rPr>
              <a:t>Aim </a:t>
            </a:r>
            <a:r>
              <a:rPr lang="en-AU" sz="2400" dirty="0">
                <a:solidFill>
                  <a:schemeClr val="bg1"/>
                </a:solidFill>
              </a:rPr>
              <a:t>– Improve socio-economic development of mining </a:t>
            </a:r>
            <a:r>
              <a:rPr lang="en-AU" sz="2400" dirty="0" smtClean="0">
                <a:solidFill>
                  <a:schemeClr val="bg1"/>
                </a:solidFill>
              </a:rPr>
              <a:t>regions</a:t>
            </a:r>
            <a:endParaRPr lang="en-AU" sz="24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>
                <a:solidFill>
                  <a:schemeClr val="bg1"/>
                </a:solidFill>
              </a:rPr>
              <a:t>How does it work?</a:t>
            </a:r>
            <a:r>
              <a:rPr lang="en-AU" sz="2400" dirty="0">
                <a:solidFill>
                  <a:schemeClr val="bg1"/>
                </a:solidFill>
              </a:rPr>
              <a:t> –</a:t>
            </a:r>
            <a:r>
              <a:rPr lang="en-AU" sz="2400" dirty="0" smtClean="0">
                <a:solidFill>
                  <a:schemeClr val="bg1"/>
                </a:solidFill>
              </a:rPr>
              <a:t>SIMPs </a:t>
            </a:r>
            <a:r>
              <a:rPr lang="en-AU" sz="2400" dirty="0">
                <a:solidFill>
                  <a:schemeClr val="bg1"/>
                </a:solidFill>
              </a:rPr>
              <a:t>are developed by the proponent and submitted with </a:t>
            </a:r>
            <a:r>
              <a:rPr lang="en-AU" sz="2400" dirty="0" smtClean="0">
                <a:solidFill>
                  <a:schemeClr val="bg1"/>
                </a:solidFill>
              </a:rPr>
              <a:t>EIA approvals process; </a:t>
            </a:r>
            <a:r>
              <a:rPr lang="en-AU" sz="2400" dirty="0">
                <a:solidFill>
                  <a:schemeClr val="bg1"/>
                </a:solidFill>
              </a:rPr>
              <a:t>negotiated with government </a:t>
            </a:r>
            <a:r>
              <a:rPr lang="en-AU" sz="2400" dirty="0" smtClean="0">
                <a:solidFill>
                  <a:schemeClr val="bg1"/>
                </a:solidFill>
              </a:rPr>
              <a:t>agencies</a:t>
            </a:r>
          </a:p>
          <a:p>
            <a:pPr>
              <a:spcAft>
                <a:spcPts val="1000"/>
              </a:spcAft>
            </a:pPr>
            <a:r>
              <a:rPr lang="en-AU" sz="2400" dirty="0" smtClean="0">
                <a:solidFill>
                  <a:schemeClr val="bg1"/>
                </a:solidFill>
              </a:rPr>
              <a:t>Set out a plan of how company will address social issues throughout life of project including delivery of commitments.</a:t>
            </a:r>
            <a:endParaRPr lang="en-AU" sz="24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>
                <a:solidFill>
                  <a:schemeClr val="bg1"/>
                </a:solidFill>
              </a:rPr>
              <a:t>Challenges</a:t>
            </a:r>
            <a:r>
              <a:rPr lang="en-AU" sz="2400" dirty="0">
                <a:solidFill>
                  <a:schemeClr val="bg1"/>
                </a:solidFill>
              </a:rPr>
              <a:t> – Designed to link with regional planning but in practice </a:t>
            </a:r>
            <a:r>
              <a:rPr lang="en-AU" sz="2400" dirty="0" smtClean="0">
                <a:solidFill>
                  <a:schemeClr val="bg1"/>
                </a:solidFill>
              </a:rPr>
              <a:t>weak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241" y="841861"/>
            <a:ext cx="2841625" cy="378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841241" y="4995333"/>
            <a:ext cx="3123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e.g. </a:t>
            </a:r>
            <a:r>
              <a:rPr lang="en-US" dirty="0">
                <a:solidFill>
                  <a:srgbClr val="FFFFFF"/>
                </a:solidFill>
              </a:rPr>
              <a:t>SIMP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http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://www.qgc.com.au/media/95675/qclng-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simp.pdf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8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139404" y="304800"/>
            <a:ext cx="4974116" cy="62735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Initiative</a:t>
            </a:r>
            <a:r>
              <a:rPr lang="en-AU" sz="2400" dirty="0" smtClean="0">
                <a:solidFill>
                  <a:schemeClr val="bg1"/>
                </a:solidFill>
              </a:rPr>
              <a:t> – </a:t>
            </a:r>
            <a:r>
              <a:rPr lang="en-AU" sz="2400" i="1" dirty="0" smtClean="0">
                <a:solidFill>
                  <a:schemeClr val="bg1"/>
                </a:solidFill>
              </a:rPr>
              <a:t>Conduct and Compensation Agreement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Jurisdiction </a:t>
            </a:r>
            <a:r>
              <a:rPr lang="en-AU" sz="2400" dirty="0" smtClean="0">
                <a:solidFill>
                  <a:schemeClr val="bg1"/>
                </a:solidFill>
              </a:rPr>
              <a:t>– Queensland, Australia</a:t>
            </a:r>
            <a:endParaRPr lang="en-AU" sz="2400" b="1" dirty="0" smtClean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Aim </a:t>
            </a:r>
            <a:r>
              <a:rPr lang="en-AU" sz="2400" dirty="0" smtClean="0">
                <a:solidFill>
                  <a:schemeClr val="bg1"/>
                </a:solidFill>
              </a:rPr>
              <a:t>– Encourage agreement between landholders and exploration companies prior to exploration 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How does it work?</a:t>
            </a:r>
            <a:r>
              <a:rPr lang="en-AU" sz="2400" dirty="0" smtClean="0">
                <a:solidFill>
                  <a:schemeClr val="bg1"/>
                </a:solidFill>
              </a:rPr>
              <a:t> – Agreement required by state; outlines a company’s activities and any compensation for disturbance; requires parties to meet in person; template provided by government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Challenges</a:t>
            </a:r>
            <a:r>
              <a:rPr lang="en-AU" sz="2400" dirty="0" smtClean="0">
                <a:solidFill>
                  <a:schemeClr val="bg1"/>
                </a:solidFill>
              </a:rPr>
              <a:t> – Does not always solve disagreements</a:t>
            </a:r>
          </a:p>
          <a:p>
            <a:pPr>
              <a:spcAft>
                <a:spcPts val="1000"/>
              </a:spcAft>
            </a:pPr>
            <a:endParaRPr lang="en-A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" y="502920"/>
            <a:ext cx="3145536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5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139404" y="381000"/>
            <a:ext cx="4974116" cy="57759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Case</a:t>
            </a:r>
            <a:r>
              <a:rPr lang="en-AU" sz="2400" dirty="0" smtClean="0">
                <a:solidFill>
                  <a:schemeClr val="bg1"/>
                </a:solidFill>
              </a:rPr>
              <a:t> – Community Consultative Committees</a:t>
            </a:r>
            <a:endParaRPr lang="en-AU" sz="2400" i="1" dirty="0" smtClean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Jurisdiction </a:t>
            </a:r>
            <a:r>
              <a:rPr lang="en-AU" sz="2400" dirty="0" smtClean="0">
                <a:solidFill>
                  <a:schemeClr val="bg1"/>
                </a:solidFill>
              </a:rPr>
              <a:t>– New South Wales</a:t>
            </a:r>
            <a:r>
              <a:rPr lang="en-AU" sz="2400" b="1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Aim </a:t>
            </a:r>
            <a:r>
              <a:rPr lang="en-AU" sz="2400" dirty="0" smtClean="0">
                <a:solidFill>
                  <a:schemeClr val="bg1"/>
                </a:solidFill>
              </a:rPr>
              <a:t>– Improve the communication and participation of key stakeholders with mining operations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How does it work?</a:t>
            </a:r>
            <a:r>
              <a:rPr lang="en-AU" sz="2400" dirty="0" smtClean="0">
                <a:solidFill>
                  <a:schemeClr val="bg1"/>
                </a:solidFill>
              </a:rPr>
              <a:t> – Reference panel established with representative stakeholders. Quarterly meetings, independent chair with company representation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Challenges</a:t>
            </a:r>
            <a:r>
              <a:rPr lang="en-AU" sz="2400" dirty="0" smtClean="0">
                <a:solidFill>
                  <a:schemeClr val="bg1"/>
                </a:solidFill>
              </a:rPr>
              <a:t> – The representation of stakeholders. Moving beyond just communication.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624" y="3746428"/>
            <a:ext cx="3704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http://www.planning.nsw.gov.au/assessingdev/pdf/ccc_guidelines_dft_7.</a:t>
            </a:r>
            <a:r>
              <a:rPr lang="en-US" dirty="0" smtClean="0">
                <a:hlinkClick r:id="rId2"/>
              </a:rPr>
              <a:t>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>
                <a:hlinkClick r:id="rId3"/>
              </a:rPr>
              <a:t>http://www.planning.nsw.gov.au/assessingdev/pdf/ccc_guidelines_2007.</a:t>
            </a:r>
            <a:r>
              <a:rPr lang="en-US" dirty="0" smtClean="0">
                <a:hlinkClick r:id="rId3"/>
              </a:rPr>
              <a:t>pdf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54" y="540879"/>
            <a:ext cx="3146518" cy="19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3939225" y="128430"/>
            <a:ext cx="5174295" cy="73968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Initiative</a:t>
            </a:r>
            <a:r>
              <a:rPr lang="en-AU" sz="2400" dirty="0" smtClean="0">
                <a:solidFill>
                  <a:schemeClr val="bg1"/>
                </a:solidFill>
              </a:rPr>
              <a:t> – </a:t>
            </a:r>
            <a:r>
              <a:rPr lang="en-AU" sz="2400" b="1" dirty="0" smtClean="0">
                <a:solidFill>
                  <a:schemeClr val="bg1"/>
                </a:solidFill>
              </a:rPr>
              <a:t>Clermont Preferred Futures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Jurisdiction </a:t>
            </a:r>
            <a:r>
              <a:rPr lang="en-AU" sz="2400" dirty="0" smtClean="0">
                <a:solidFill>
                  <a:schemeClr val="bg1"/>
                </a:solidFill>
              </a:rPr>
              <a:t>– Queensland, Australia</a:t>
            </a:r>
            <a:endParaRPr lang="en-AU" sz="2400" b="1" dirty="0" smtClean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Aim </a:t>
            </a:r>
            <a:r>
              <a:rPr lang="en-AU" sz="2400" dirty="0" smtClean="0">
                <a:solidFill>
                  <a:schemeClr val="bg1"/>
                </a:solidFill>
              </a:rPr>
              <a:t>–</a:t>
            </a:r>
            <a:r>
              <a:rPr lang="en-AU" sz="2400" dirty="0">
                <a:solidFill>
                  <a:schemeClr val="bg1"/>
                </a:solidFill>
              </a:rPr>
              <a:t> Facilitate a community regional planning initiative in response </a:t>
            </a:r>
            <a:r>
              <a:rPr lang="en-AU" sz="2400" dirty="0" smtClean="0">
                <a:solidFill>
                  <a:schemeClr val="bg1"/>
                </a:solidFill>
              </a:rPr>
              <a:t>to local </a:t>
            </a:r>
            <a:r>
              <a:rPr lang="en-AU" sz="2400" dirty="0">
                <a:solidFill>
                  <a:schemeClr val="bg1"/>
                </a:solidFill>
              </a:rPr>
              <a:t>requests for </a:t>
            </a:r>
            <a:r>
              <a:rPr lang="en-AU" sz="2400" dirty="0" smtClean="0">
                <a:solidFill>
                  <a:schemeClr val="bg1"/>
                </a:solidFill>
              </a:rPr>
              <a:t>infrastructure investment</a:t>
            </a:r>
            <a:endParaRPr lang="en-AU" sz="24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How does it work?</a:t>
            </a:r>
            <a:r>
              <a:rPr lang="en-AU" sz="2400" dirty="0" smtClean="0">
                <a:solidFill>
                  <a:schemeClr val="bg1"/>
                </a:solidFill>
              </a:rPr>
              <a:t> – Develop </a:t>
            </a:r>
            <a:r>
              <a:rPr lang="en-AU" sz="2400" dirty="0">
                <a:solidFill>
                  <a:schemeClr val="bg1"/>
                </a:solidFill>
              </a:rPr>
              <a:t>future economic </a:t>
            </a:r>
            <a:r>
              <a:rPr lang="en-AU" sz="2400" dirty="0" smtClean="0">
                <a:solidFill>
                  <a:schemeClr val="bg1"/>
                </a:solidFill>
              </a:rPr>
              <a:t>strategy.</a:t>
            </a:r>
            <a:endParaRPr lang="en-AU" sz="24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dirty="0">
                <a:solidFill>
                  <a:schemeClr val="bg1"/>
                </a:solidFill>
              </a:rPr>
              <a:t>Supported by socio-economic research &amp; community participation in visioning process.</a:t>
            </a:r>
          </a:p>
          <a:p>
            <a:pPr>
              <a:spcAft>
                <a:spcPts val="1000"/>
              </a:spcAft>
            </a:pPr>
            <a:r>
              <a:rPr lang="en-AU" sz="2400" dirty="0" smtClean="0">
                <a:solidFill>
                  <a:schemeClr val="bg1"/>
                </a:solidFill>
              </a:rPr>
              <a:t>Collaboration between </a:t>
            </a:r>
            <a:r>
              <a:rPr lang="en-AU" sz="2400" dirty="0">
                <a:solidFill>
                  <a:schemeClr val="bg1"/>
                </a:solidFill>
              </a:rPr>
              <a:t>Rio Tinto and </a:t>
            </a:r>
            <a:r>
              <a:rPr lang="en-AU" sz="2400" dirty="0" smtClean="0">
                <a:solidFill>
                  <a:schemeClr val="bg1"/>
                </a:solidFill>
              </a:rPr>
              <a:t>Isaac regional council.</a:t>
            </a:r>
            <a:endParaRPr lang="en-AU" sz="24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dirty="0" smtClean="0">
                <a:solidFill>
                  <a:schemeClr val="bg1"/>
                </a:solidFill>
              </a:rPr>
              <a:t>Jointly </a:t>
            </a:r>
            <a:r>
              <a:rPr lang="en-AU" sz="2400" dirty="0">
                <a:solidFill>
                  <a:schemeClr val="bg1"/>
                </a:solidFill>
              </a:rPr>
              <a:t>funded officer to implement investments </a:t>
            </a:r>
            <a:endParaRPr lang="en-AU" sz="2400" dirty="0" smtClean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Challenges</a:t>
            </a:r>
            <a:r>
              <a:rPr lang="en-AU" sz="2400" dirty="0" smtClean="0">
                <a:solidFill>
                  <a:schemeClr val="bg1"/>
                </a:solidFill>
              </a:rPr>
              <a:t> – Significant investment in time and resources. </a:t>
            </a:r>
          </a:p>
          <a:p>
            <a:pPr>
              <a:spcAft>
                <a:spcPts val="1000"/>
              </a:spcAft>
            </a:pPr>
            <a:endParaRPr lang="en-AU" sz="2400" dirty="0" smtClean="0">
              <a:solidFill>
                <a:schemeClr val="bg1"/>
              </a:solidFill>
            </a:endParaRPr>
          </a:p>
        </p:txBody>
      </p:sp>
      <p:pic>
        <p:nvPicPr>
          <p:cNvPr id="7" name="Picture 5" descr="clermo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6"/>
          <a:stretch/>
        </p:blipFill>
        <p:spPr bwMode="auto">
          <a:xfrm>
            <a:off x="364526" y="282198"/>
            <a:ext cx="3391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84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9225" y="128430"/>
            <a:ext cx="5174295" cy="59041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Initiative</a:t>
            </a:r>
            <a:r>
              <a:rPr lang="en-AU" sz="2400" dirty="0" smtClean="0">
                <a:solidFill>
                  <a:schemeClr val="bg1"/>
                </a:solidFill>
              </a:rPr>
              <a:t> – </a:t>
            </a:r>
            <a:r>
              <a:rPr lang="en-AU" sz="2400" b="1" dirty="0" err="1" smtClean="0">
                <a:solidFill>
                  <a:schemeClr val="bg1"/>
                </a:solidFill>
              </a:rPr>
              <a:t>Collahuasi</a:t>
            </a:r>
            <a:r>
              <a:rPr lang="en-AU" sz="2400" b="1" dirty="0" smtClean="0">
                <a:solidFill>
                  <a:schemeClr val="bg1"/>
                </a:solidFill>
              </a:rPr>
              <a:t> Community </a:t>
            </a:r>
            <a:r>
              <a:rPr lang="en-AU" sz="2400" b="1" dirty="0">
                <a:solidFill>
                  <a:schemeClr val="bg1"/>
                </a:solidFill>
              </a:rPr>
              <a:t>R</a:t>
            </a:r>
            <a:r>
              <a:rPr lang="en-AU" sz="2400" b="1" dirty="0" smtClean="0">
                <a:solidFill>
                  <a:schemeClr val="bg1"/>
                </a:solidFill>
              </a:rPr>
              <a:t>elations Strategy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Location </a:t>
            </a:r>
            <a:r>
              <a:rPr lang="en-AU" sz="2400" dirty="0" smtClean="0">
                <a:solidFill>
                  <a:schemeClr val="bg1"/>
                </a:solidFill>
              </a:rPr>
              <a:t>– </a:t>
            </a:r>
            <a:r>
              <a:rPr lang="en-AU" sz="2400" dirty="0" err="1" smtClean="0">
                <a:solidFill>
                  <a:schemeClr val="bg1"/>
                </a:solidFill>
              </a:rPr>
              <a:t>Tarapaca</a:t>
            </a:r>
            <a:r>
              <a:rPr lang="en-AU" sz="2400" dirty="0" smtClean="0">
                <a:solidFill>
                  <a:schemeClr val="bg1"/>
                </a:solidFill>
              </a:rPr>
              <a:t>, Chile</a:t>
            </a:r>
            <a:endParaRPr lang="en-AU" sz="2400" b="1" dirty="0" smtClean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Context </a:t>
            </a:r>
            <a:r>
              <a:rPr lang="en-AU" sz="2400" dirty="0" smtClean="0">
                <a:solidFill>
                  <a:schemeClr val="bg1"/>
                </a:solidFill>
              </a:rPr>
              <a:t>–</a:t>
            </a:r>
            <a:r>
              <a:rPr lang="en-AU" sz="2400" dirty="0">
                <a:solidFill>
                  <a:schemeClr val="bg1"/>
                </a:solidFill>
              </a:rPr>
              <a:t> Odour emissions from port </a:t>
            </a:r>
            <a:r>
              <a:rPr lang="en-AU" sz="2400" dirty="0" smtClean="0">
                <a:solidFill>
                  <a:schemeClr val="bg1"/>
                </a:solidFill>
              </a:rPr>
              <a:t>facility</a:t>
            </a:r>
            <a:r>
              <a:rPr lang="en-AU" sz="2400" dirty="0">
                <a:solidFill>
                  <a:schemeClr val="bg1"/>
                </a:solidFill>
              </a:rPr>
              <a:t>; particular community not </a:t>
            </a:r>
            <a:r>
              <a:rPr lang="en-AU" sz="2400" dirty="0" smtClean="0">
                <a:solidFill>
                  <a:schemeClr val="bg1"/>
                </a:solidFill>
              </a:rPr>
              <a:t>identified </a:t>
            </a:r>
            <a:r>
              <a:rPr lang="en-AU" sz="2400" dirty="0">
                <a:solidFill>
                  <a:schemeClr val="bg1"/>
                </a:solidFill>
              </a:rPr>
              <a:t>as important stakeholder; </a:t>
            </a:r>
            <a:r>
              <a:rPr lang="en-AU" sz="2400" dirty="0" smtClean="0">
                <a:solidFill>
                  <a:schemeClr val="bg1"/>
                </a:solidFill>
              </a:rPr>
              <a:t>conflict escalation; introduction of </a:t>
            </a:r>
            <a:r>
              <a:rPr lang="en-AU" sz="2400" dirty="0">
                <a:solidFill>
                  <a:schemeClr val="bg1"/>
                </a:solidFill>
              </a:rPr>
              <a:t>community relations </a:t>
            </a:r>
            <a:r>
              <a:rPr lang="en-AU" sz="2400" dirty="0" smtClean="0">
                <a:solidFill>
                  <a:schemeClr val="bg1"/>
                </a:solidFill>
              </a:rPr>
              <a:t>capability</a:t>
            </a: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Response</a:t>
            </a:r>
            <a:r>
              <a:rPr lang="en-AU" sz="2400" dirty="0" smtClean="0">
                <a:solidFill>
                  <a:schemeClr val="bg1"/>
                </a:solidFill>
              </a:rPr>
              <a:t> – undertake SEAT; complaints process; re-direct social investments to be strategic; develop internal management system.</a:t>
            </a:r>
          </a:p>
          <a:p>
            <a:pPr>
              <a:spcAft>
                <a:spcPts val="1000"/>
              </a:spcAft>
            </a:pPr>
            <a:endParaRPr lang="en-AU" sz="24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endParaRPr lang="en-AU" sz="24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 descr="P10001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21" y="231933"/>
            <a:ext cx="3527664" cy="2645748"/>
          </a:xfrm>
          <a:prstGeom prst="rect">
            <a:avLst/>
          </a:prstGeom>
        </p:spPr>
      </p:pic>
      <p:pic>
        <p:nvPicPr>
          <p:cNvPr id="6" name="Picture 5" descr="P10001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09" y="3101088"/>
            <a:ext cx="3527664" cy="26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+mn-lt"/>
              </a:rPr>
              <a:t>Collahuasi</a:t>
            </a:r>
            <a:r>
              <a:rPr lang="en-US" b="1" dirty="0" smtClean="0">
                <a:latin typeface="+mn-lt"/>
              </a:rPr>
              <a:t>: social program selection criteria </a:t>
            </a:r>
            <a:endParaRPr lang="en-US" b="1" dirty="0">
              <a:latin typeface="+mn-lt"/>
            </a:endParaRPr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539144" y="1134873"/>
            <a:ext cx="8023594" cy="475792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24000" indent="-324000" algn="l" eaLnBrk="0" hangingPunct="0">
              <a:spcBef>
                <a:spcPct val="20000"/>
              </a:spcBef>
              <a:spcAft>
                <a:spcPts val="600"/>
              </a:spcAft>
              <a:buClr>
                <a:srgbClr val="B45031"/>
              </a:buClr>
              <a:buFont typeface="Arial" pitchFamily="34" charset="0"/>
              <a:buChar char="•"/>
              <a:defRPr/>
            </a:pPr>
            <a:r>
              <a:rPr lang="en-AU" sz="2400" kern="0" dirty="0" smtClean="0">
                <a:latin typeface="+mn-lt"/>
                <a:cs typeface="Arial" pitchFamily="34" charset="0"/>
              </a:rPr>
              <a:t>Does the project respond to an identified community need? (e.g. as identified by SEAT baseline, or ‘Mesa de </a:t>
            </a:r>
            <a:r>
              <a:rPr lang="en-AU" sz="2400" kern="0" dirty="0" err="1" smtClean="0">
                <a:latin typeface="+mn-lt"/>
                <a:cs typeface="Arial" pitchFamily="34" charset="0"/>
              </a:rPr>
              <a:t>Trabajo</a:t>
            </a:r>
            <a:r>
              <a:rPr lang="en-AU" sz="2400" kern="0" dirty="0" smtClean="0">
                <a:latin typeface="+mn-lt"/>
                <a:cs typeface="Arial" pitchFamily="34" charset="0"/>
              </a:rPr>
              <a:t>’)</a:t>
            </a:r>
          </a:p>
          <a:p>
            <a:pPr marL="324000" indent="-324000" eaLnBrk="0" hangingPunct="0">
              <a:spcAft>
                <a:spcPts val="600"/>
              </a:spcAft>
              <a:buClr>
                <a:srgbClr val="B45031"/>
              </a:buClr>
              <a:buFont typeface="Arial" pitchFamily="34" charset="0"/>
              <a:buChar char="•"/>
              <a:defRPr/>
            </a:pPr>
            <a:r>
              <a:rPr lang="en-AU" sz="2400" kern="0" dirty="0">
                <a:latin typeface="+mn-lt"/>
                <a:cs typeface="Arial" pitchFamily="34" charset="0"/>
              </a:rPr>
              <a:t>Are the intended project recipients involved in a) the development of the idea; b) the design of the project; and c) the delivery of the project?</a:t>
            </a:r>
          </a:p>
          <a:p>
            <a:pPr marL="324000" indent="-324000" eaLnBrk="0" hangingPunct="0">
              <a:spcAft>
                <a:spcPts val="600"/>
              </a:spcAft>
              <a:buClr>
                <a:srgbClr val="B45031"/>
              </a:buClr>
              <a:buFont typeface="Arial" pitchFamily="34" charset="0"/>
              <a:buChar char="•"/>
              <a:defRPr/>
            </a:pPr>
            <a:r>
              <a:rPr lang="en-AU" sz="2400" kern="0" dirty="0" smtClean="0">
                <a:latin typeface="+mn-lt"/>
                <a:cs typeface="Arial" pitchFamily="34" charset="0"/>
              </a:rPr>
              <a:t>Does </a:t>
            </a:r>
            <a:r>
              <a:rPr lang="en-AU" sz="2400" kern="0" dirty="0">
                <a:latin typeface="+mn-lt"/>
                <a:cs typeface="Arial" pitchFamily="34" charset="0"/>
              </a:rPr>
              <a:t>the project build community independence and a lasting legacy?</a:t>
            </a:r>
          </a:p>
          <a:p>
            <a:pPr marL="324000" indent="-324000" algn="l" eaLnBrk="0" hangingPunct="0">
              <a:spcBef>
                <a:spcPct val="20000"/>
              </a:spcBef>
              <a:spcAft>
                <a:spcPts val="600"/>
              </a:spcAft>
              <a:buClr>
                <a:srgbClr val="B45031"/>
              </a:buClr>
              <a:buFont typeface="Arial" pitchFamily="34" charset="0"/>
              <a:buChar char="•"/>
              <a:defRPr/>
            </a:pPr>
            <a:r>
              <a:rPr lang="en-AU" sz="2400" kern="0" dirty="0" smtClean="0">
                <a:latin typeface="+mn-lt"/>
                <a:cs typeface="Arial" pitchFamily="34" charset="0"/>
              </a:rPr>
              <a:t>Does the project benefit a priority community?</a:t>
            </a:r>
          </a:p>
          <a:p>
            <a:pPr marL="324000" indent="-324000" eaLnBrk="0" hangingPunct="0">
              <a:spcAft>
                <a:spcPts val="600"/>
              </a:spcAft>
              <a:buClr>
                <a:srgbClr val="B45031"/>
              </a:buClr>
              <a:buFont typeface="Arial" pitchFamily="34" charset="0"/>
              <a:buChar char="•"/>
              <a:defRPr/>
            </a:pPr>
            <a:r>
              <a:rPr lang="en-AU" sz="2400" kern="0" dirty="0" smtClean="0">
                <a:latin typeface="+mn-lt"/>
                <a:cs typeface="Arial" pitchFamily="34" charset="0"/>
              </a:rPr>
              <a:t>Has </a:t>
            </a:r>
            <a:r>
              <a:rPr lang="en-AU" sz="2400" kern="0" dirty="0">
                <a:latin typeface="+mn-lt"/>
                <a:cs typeface="Arial" pitchFamily="34" charset="0"/>
              </a:rPr>
              <a:t>the project been subject to a formal selection or prioritisation process?</a:t>
            </a:r>
          </a:p>
          <a:p>
            <a:pPr marL="324000" indent="-324000" eaLnBrk="0" hangingPunct="0">
              <a:spcAft>
                <a:spcPts val="600"/>
              </a:spcAft>
              <a:buClr>
                <a:srgbClr val="B45031"/>
              </a:buClr>
              <a:buFont typeface="Arial" pitchFamily="34" charset="0"/>
              <a:buChar char="•"/>
              <a:defRPr/>
            </a:pPr>
            <a:r>
              <a:rPr lang="en-AU" sz="2400" kern="0" dirty="0">
                <a:latin typeface="+mn-lt"/>
                <a:cs typeface="Arial" pitchFamily="34" charset="0"/>
              </a:rPr>
              <a:t>Does the project respond to a priority strategic risk area (for company or community)?</a:t>
            </a:r>
          </a:p>
          <a:p>
            <a:pPr marL="324000" indent="-324000" algn="l" eaLnBrk="0" hangingPunct="0">
              <a:spcBef>
                <a:spcPct val="20000"/>
              </a:spcBef>
              <a:spcAft>
                <a:spcPts val="600"/>
              </a:spcAft>
              <a:buClr>
                <a:srgbClr val="B45031"/>
              </a:buClr>
              <a:buFont typeface="Arial" pitchFamily="34" charset="0"/>
              <a:buChar char="•"/>
              <a:defRPr/>
            </a:pPr>
            <a:r>
              <a:rPr lang="en-AU" sz="2400" kern="0" dirty="0" smtClean="0">
                <a:latin typeface="+mn-lt"/>
                <a:cs typeface="Arial" pitchFamily="34" charset="0"/>
              </a:rPr>
              <a:t>Does the project advance relationships with a strategic stakeholder group? </a:t>
            </a:r>
            <a:endParaRPr lang="en-AU" sz="24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531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1188720"/>
            <a:ext cx="90693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798224" y="318"/>
            <a:ext cx="8023594" cy="72518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+mn-lt"/>
              </a:rPr>
              <a:t>R</a:t>
            </a:r>
            <a:r>
              <a:rPr lang="en-US" sz="4400" b="1" cap="none" dirty="0" smtClean="0">
                <a:latin typeface="+mn-lt"/>
              </a:rPr>
              <a:t>isk</a:t>
            </a:r>
            <a:endParaRPr lang="en-US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45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Overview</a:t>
            </a:r>
            <a:endParaRPr lang="en-US" b="1" dirty="0">
              <a:latin typeface="+mn-lt"/>
            </a:endParaRPr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539144" y="1243048"/>
            <a:ext cx="8023594" cy="44155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68442F"/>
                </a:solidFill>
                <a:latin typeface="+mn-lt"/>
              </a:rPr>
              <a:t>Addressing Social Impacts: Why is this important?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68442F"/>
                </a:solidFill>
                <a:latin typeface="+mn-lt"/>
              </a:rPr>
              <a:t>The Costs of Getting it Wrong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68442F"/>
                </a:solidFill>
                <a:latin typeface="+mn-lt"/>
              </a:rPr>
              <a:t>Social Impact Assessment: The Premise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68442F"/>
                </a:solidFill>
                <a:latin typeface="+mn-lt"/>
              </a:rPr>
              <a:t>Innovations in Policy &amp; Practice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68442F"/>
                </a:solidFill>
                <a:latin typeface="+mn-lt"/>
              </a:rPr>
              <a:t>Observations on Unconventional Gas Development</a:t>
            </a:r>
            <a:endParaRPr lang="en-US" sz="2400" dirty="0">
              <a:solidFill>
                <a:srgbClr val="68442F"/>
              </a:solidFill>
              <a:latin typeface="+mn-lt"/>
            </a:endParaRPr>
          </a:p>
          <a:p>
            <a:pPr marL="324000" indent="-324000" algn="l" eaLnBrk="0" hangingPunct="0">
              <a:spcBef>
                <a:spcPct val="20000"/>
              </a:spcBef>
              <a:spcAft>
                <a:spcPts val="600"/>
              </a:spcAft>
              <a:buClr>
                <a:srgbClr val="FFC000"/>
              </a:buClr>
              <a:buNone/>
              <a:defRPr/>
            </a:pPr>
            <a:endParaRPr lang="en-AU" sz="2400" kern="0" dirty="0" smtClean="0">
              <a:latin typeface="+mn-lt"/>
            </a:endParaRPr>
          </a:p>
          <a:p>
            <a:pPr marL="324000" indent="-324000" algn="l" eaLnBrk="0" hangingPunct="0">
              <a:spcBef>
                <a:spcPct val="20000"/>
              </a:spcBef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en-AU" sz="24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353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68680" y="1264920"/>
          <a:ext cx="4572000" cy="2865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/>
                <a:gridCol w="1280160"/>
              </a:tblGrid>
              <a:tr h="670560">
                <a:tc>
                  <a:txBody>
                    <a:bodyPr/>
                    <a:lstStyle/>
                    <a:p>
                      <a:r>
                        <a:rPr lang="en-AU" dirty="0" smtClean="0"/>
                        <a:t>Proportion of spending  where issue has been identified as:</a:t>
                      </a:r>
                      <a:endParaRPr lang="en-A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b="1" dirty="0" smtClean="0">
                          <a:solidFill>
                            <a:schemeClr val="tx1"/>
                          </a:solidFill>
                        </a:rPr>
                        <a:t>High risk </a:t>
                      </a:r>
                      <a:r>
                        <a:rPr lang="en-AU" sz="1800" kern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(environment &amp; indigenous)</a:t>
                      </a:r>
                      <a:endParaRPr lang="en-A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b="1" dirty="0" smtClean="0">
                          <a:solidFill>
                            <a:schemeClr val="tx1"/>
                          </a:solidFill>
                        </a:rPr>
                        <a:t>2.7%</a:t>
                      </a:r>
                      <a:endParaRPr lang="en-A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b="1" dirty="0" smtClean="0">
                          <a:solidFill>
                            <a:schemeClr val="tx1"/>
                          </a:solidFill>
                        </a:rPr>
                        <a:t>Medium risk </a:t>
                      </a:r>
                      <a:r>
                        <a:rPr lang="en-AU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AU" sz="1800" kern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enterprise development, education, social development)</a:t>
                      </a:r>
                      <a:endParaRPr lang="en-A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b="1" dirty="0" smtClean="0">
                          <a:solidFill>
                            <a:schemeClr val="tx1"/>
                          </a:solidFill>
                        </a:rPr>
                        <a:t>27.8%</a:t>
                      </a:r>
                      <a:endParaRPr lang="en-A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b="1" dirty="0" smtClean="0">
                          <a:solidFill>
                            <a:schemeClr val="tx1"/>
                          </a:solidFill>
                        </a:rPr>
                        <a:t>Low risk </a:t>
                      </a:r>
                      <a:r>
                        <a:rPr lang="en-AU" sz="1800" kern="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(sport, arts &amp; culture, community health</a:t>
                      </a:r>
                      <a:endParaRPr lang="en-A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b="1" dirty="0" smtClean="0">
                          <a:solidFill>
                            <a:schemeClr val="tx1"/>
                          </a:solidFill>
                        </a:rPr>
                        <a:t>69.5%</a:t>
                      </a:r>
                      <a:endParaRPr lang="en-A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5638799" y="1264920"/>
          <a:ext cx="3183467" cy="286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798224" y="318"/>
            <a:ext cx="8023594" cy="725182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+mn-lt"/>
              </a:rPr>
              <a:t>R</a:t>
            </a:r>
            <a:r>
              <a:rPr lang="en-US" sz="4400" b="1" cap="none" dirty="0" smtClean="0">
                <a:latin typeface="+mn-lt"/>
              </a:rPr>
              <a:t>isk</a:t>
            </a:r>
            <a:endParaRPr lang="en-US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0869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798224" y="30798"/>
            <a:ext cx="8023594" cy="725182"/>
          </a:xfrm>
        </p:spPr>
        <p:txBody>
          <a:bodyPr>
            <a:noAutofit/>
          </a:bodyPr>
          <a:lstStyle/>
          <a:p>
            <a:r>
              <a:rPr lang="en-US" sz="4400" cap="none" dirty="0" smtClean="0">
                <a:latin typeface="+mn-lt"/>
              </a:rPr>
              <a:t>Strategic Value</a:t>
            </a:r>
            <a:endParaRPr lang="en-US" sz="4400" b="1" cap="none" dirty="0">
              <a:latin typeface="+mn-lt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724958" y="755980"/>
          <a:ext cx="7694084" cy="5543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42160" y="6114534"/>
            <a:ext cx="509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(without spending for </a:t>
            </a:r>
            <a:r>
              <a:rPr lang="en-AU" dirty="0" err="1" smtClean="0"/>
              <a:t>Tarapaca</a:t>
            </a:r>
            <a:r>
              <a:rPr lang="en-AU" dirty="0" smtClean="0"/>
              <a:t> region and Santiago)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772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798224" y="318"/>
            <a:ext cx="8023594" cy="725182"/>
          </a:xfrm>
        </p:spPr>
        <p:txBody>
          <a:bodyPr>
            <a:noAutofit/>
          </a:bodyPr>
          <a:lstStyle/>
          <a:p>
            <a:r>
              <a:rPr lang="en-US" sz="4400" b="1" cap="none" dirty="0" smtClean="0">
                <a:latin typeface="+mn-lt"/>
              </a:rPr>
              <a:t>Population</a:t>
            </a:r>
            <a:endParaRPr lang="en-US" sz="4400" b="1" dirty="0">
              <a:latin typeface="+mn-lt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24040236"/>
              </p:ext>
            </p:extLst>
          </p:nvPr>
        </p:nvGraphicFramePr>
        <p:xfrm>
          <a:off x="724958" y="917574"/>
          <a:ext cx="7694084" cy="594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42160" y="6465054"/>
            <a:ext cx="509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(without spending for </a:t>
            </a:r>
            <a:r>
              <a:rPr lang="en-AU" dirty="0" err="1" smtClean="0"/>
              <a:t>Tarapaca</a:t>
            </a:r>
            <a:r>
              <a:rPr lang="en-AU" dirty="0" smtClean="0"/>
              <a:t> region and Santiago)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7355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153141" y="-12666"/>
            <a:ext cx="879536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3600" b="1" dirty="0" smtClean="0">
                <a:solidFill>
                  <a:schemeClr val="bg1"/>
                </a:solidFill>
              </a:rPr>
              <a:t>Observations on Unconventional Gas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1797" y="880964"/>
            <a:ext cx="4409581" cy="61401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2000" i="1" dirty="0"/>
              <a:t>Social infrastructure, growth, land access, </a:t>
            </a:r>
            <a:r>
              <a:rPr lang="en-AU" sz="2000" i="1" dirty="0" smtClean="0"/>
              <a:t>climate &amp; emissions, </a:t>
            </a:r>
            <a:r>
              <a:rPr lang="en-AU" sz="2000" i="1" dirty="0"/>
              <a:t>water, amenity, identity, health, </a:t>
            </a:r>
            <a:r>
              <a:rPr lang="en-AU" sz="2000" i="1" dirty="0" smtClean="0"/>
              <a:t>employment</a:t>
            </a:r>
          </a:p>
          <a:p>
            <a:endParaRPr lang="en-AU" sz="2000" i="1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>
                <a:solidFill>
                  <a:schemeClr val="bg1"/>
                </a:solidFill>
              </a:rPr>
              <a:t>Technology innovation 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Environmental </a:t>
            </a:r>
            <a:r>
              <a:rPr lang="en-AU" sz="2400" dirty="0" smtClean="0">
                <a:solidFill>
                  <a:schemeClr val="bg1"/>
                </a:solidFill>
              </a:rPr>
              <a:t>change under ‘geological cover’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Experts and knowledge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New and contested languages: </a:t>
            </a:r>
            <a:r>
              <a:rPr lang="en-AU" sz="2400" dirty="0">
                <a:solidFill>
                  <a:schemeClr val="bg1"/>
                </a:solidFill>
              </a:rPr>
              <a:t>CSG ‘Mining’, ‘</a:t>
            </a:r>
            <a:r>
              <a:rPr lang="en-AU" sz="2400" dirty="0" err="1">
                <a:solidFill>
                  <a:schemeClr val="bg1"/>
                </a:solidFill>
              </a:rPr>
              <a:t>Fracking</a:t>
            </a:r>
            <a:r>
              <a:rPr lang="en-AU" sz="2400" dirty="0">
                <a:solidFill>
                  <a:schemeClr val="bg1"/>
                </a:solidFill>
              </a:rPr>
              <a:t>’, ‘Transition Fuel’, ‘Adaptive Management’ vs. ‘Precautionary</a:t>
            </a:r>
            <a:r>
              <a:rPr lang="en-AU" sz="2400" dirty="0" smtClean="0">
                <a:solidFill>
                  <a:schemeClr val="bg1"/>
                </a:solidFill>
              </a:rPr>
              <a:t>’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Economic implications – the location of benefit, the value proposition, LDC.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108" y="838414"/>
            <a:ext cx="4162643" cy="56476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Dispersed geological resource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Landscape scale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Co-existence (vs. separation)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Issues at multiple geographic and temporal scales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Cumulative impacts / governance</a:t>
            </a:r>
          </a:p>
          <a:p>
            <a:pPr>
              <a:spcAft>
                <a:spcPts val="1000"/>
              </a:spcAft>
            </a:pPr>
            <a:endParaRPr lang="en-AU" sz="2400" b="1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AU" sz="2400" b="1" dirty="0" smtClean="0">
                <a:solidFill>
                  <a:schemeClr val="bg1"/>
                </a:solidFill>
              </a:rPr>
              <a:t>Land-use and identity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Custodian vs. sovereign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Access</a:t>
            </a:r>
            <a:r>
              <a:rPr lang="en-AU" sz="2400" dirty="0">
                <a:solidFill>
                  <a:schemeClr val="bg1"/>
                </a:solidFill>
              </a:rPr>
              <a:t> &amp;</a:t>
            </a:r>
            <a:r>
              <a:rPr lang="en-AU" sz="2400" dirty="0" smtClean="0">
                <a:solidFill>
                  <a:schemeClr val="bg1"/>
                </a:solidFill>
              </a:rPr>
              <a:t> agreement making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Exploration impact or prospect of development?</a:t>
            </a:r>
          </a:p>
          <a:p>
            <a:pPr marL="342900" indent="-342900">
              <a:buFont typeface="Arial"/>
              <a:buChar char="•"/>
            </a:pPr>
            <a:r>
              <a:rPr lang="en-AU" sz="2400" dirty="0" smtClean="0">
                <a:solidFill>
                  <a:schemeClr val="bg1"/>
                </a:solidFill>
              </a:rPr>
              <a:t>New alliances, new activists</a:t>
            </a:r>
          </a:p>
        </p:txBody>
      </p:sp>
    </p:spTree>
    <p:extLst>
      <p:ext uri="{BB962C8B-B14F-4D97-AF65-F5344CB8AC3E}">
        <p14:creationId xmlns:p14="http://schemas.microsoft.com/office/powerpoint/2010/main" val="281546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Summary</a:t>
            </a:r>
            <a:endParaRPr lang="en-US" b="1" dirty="0">
              <a:latin typeface="+mn-lt"/>
            </a:endParaRPr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539144" y="1261872"/>
            <a:ext cx="8604856" cy="478840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spcAft>
                <a:spcPts val="600"/>
              </a:spcAft>
              <a:buClr>
                <a:srgbClr val="B45031"/>
              </a:buClr>
              <a:defRPr/>
            </a:pPr>
            <a:r>
              <a:rPr lang="en-AU" sz="2400" kern="0" dirty="0" smtClean="0">
                <a:latin typeface="+mn-lt"/>
              </a:rPr>
              <a:t>Constructive community relationships are critical to the success of projects.</a:t>
            </a:r>
          </a:p>
          <a:p>
            <a:pPr eaLnBrk="0" hangingPunct="0">
              <a:spcAft>
                <a:spcPts val="600"/>
              </a:spcAft>
              <a:buClr>
                <a:srgbClr val="B45031"/>
              </a:buClr>
              <a:defRPr/>
            </a:pPr>
            <a:r>
              <a:rPr lang="en-AU" sz="2400" kern="0" dirty="0" smtClean="0">
                <a:latin typeface="+mn-lt"/>
              </a:rPr>
              <a:t>There are increasing expectations from communities for greater involvement in decision-making, transparency, and more equitable balance of risks and benefits.</a:t>
            </a:r>
            <a:endParaRPr lang="en-AU" sz="2400" kern="0" dirty="0">
              <a:latin typeface="+mn-lt"/>
            </a:endParaRPr>
          </a:p>
          <a:p>
            <a:pPr eaLnBrk="0" hangingPunct="0">
              <a:spcAft>
                <a:spcPts val="600"/>
              </a:spcAft>
              <a:buClr>
                <a:srgbClr val="B45031"/>
              </a:buClr>
              <a:defRPr/>
            </a:pPr>
            <a:r>
              <a:rPr lang="en-AU" sz="2400" kern="0" dirty="0" smtClean="0">
                <a:latin typeface="+mn-lt"/>
              </a:rPr>
              <a:t>A policy environment that encourages constructive community relationships will reduce project risk and attract experienced &amp; capable companies.</a:t>
            </a:r>
          </a:p>
        </p:txBody>
      </p:sp>
    </p:spTree>
    <p:extLst>
      <p:ext uri="{BB962C8B-B14F-4D97-AF65-F5344CB8AC3E}">
        <p14:creationId xmlns:p14="http://schemas.microsoft.com/office/powerpoint/2010/main" val="71022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53" y="641249"/>
            <a:ext cx="396057" cy="396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5454" y="269671"/>
            <a:ext cx="3457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+mj-lt"/>
                <a:cs typeface="Arial"/>
              </a:rPr>
              <a:t>d.franks@uq.edu.au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  <a:cs typeface="Arial"/>
              </a:rPr>
              <a:t>@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Arial"/>
              </a:rPr>
              <a:t>resourceafflict</a:t>
            </a:r>
            <a:endParaRPr lang="en-US" sz="20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en-US" sz="2000" dirty="0">
              <a:latin typeface="+mj-lt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953" y="283782"/>
            <a:ext cx="40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E: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4803" y="199123"/>
            <a:ext cx="20317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cs typeface="Arial"/>
              </a:rPr>
              <a:t>srm.info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2399" y="1474576"/>
            <a:ext cx="8261601" cy="4431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Franks, DM. 2011. Management of the Social Impacts of Mining. In P Darling (Ed.). SME Mining Engineering Handbook. Society for Mining, Metallurgy, and Exploration. Colorado. Chapter 23.4. (pp. 1817-25)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Franks, 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DM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et al., 2011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. Cumulative social impacts. In F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Vanclay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and AM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Esteves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eds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). New Directions in Social Impact Assessment: Conceptual and Methodological Advances. Edward Elgar Press. (pp. 202-220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Esteves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, A. M., Franks, DM., &amp;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Vanclay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, F. 2012. Social Impact Assessment: The State of the Art. Impact Assessment and Project 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Appraisal. </a:t>
            </a:r>
            <a:r>
              <a:rPr lang="pl-PL" sz="1400" u="sng" dirty="0">
                <a:solidFill>
                  <a:schemeClr val="bg1">
                    <a:lumMod val="85000"/>
                  </a:schemeClr>
                </a:solidFill>
                <a:hlinkClick r:id="rId4"/>
              </a:rPr>
              <a:t>http://www.tandfonline.com/doi/pdf/10.1080/14615517.2012.660356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Franks, DM. 2012. Social Impact Assessment of Resource Projects. Mining for Development: Guide to Australian Practice. International Mining for Development Centre, Australian Agency for International 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</a:rPr>
              <a:t>Development</a:t>
            </a:r>
            <a:r>
              <a:rPr lang="en-US" sz="1400" dirty="0" err="1" smtClean="0">
                <a:solidFill>
                  <a:schemeClr val="bg1">
                    <a:lumMod val="85000"/>
                  </a:schemeClr>
                </a:solidFill>
                <a:hlinkClick r:id="rId5"/>
              </a:rPr>
              <a:t>http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hlinkClick r:id="rId5"/>
              </a:rPr>
              <a:t>://im4dc.org/wp-content/uploads/2012/01/UWA_1698_Paper-02_Social-impact-assessment-of-resource-projects1.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hlinkClick r:id="rId5"/>
              </a:rPr>
              <a:t>pdf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Franks, DM, Brereton, D, Moran, CJ,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Sarker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, T and T, Cohen. 2010. Cumulative Impacts - A Good Practice Guide for the Australian Coal Mining Industry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. ACARP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hlinkClick r:id="rId6"/>
              </a:rPr>
              <a:t>http://www.csrm.uq.edu.au/docs/CSRM%20SMI%20Good%20Practice%20Guide%20document%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hlinkClick r:id="rId6"/>
              </a:rPr>
              <a:t>20LR.PDF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Franks, DM,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Everingham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, J. &amp; Brereton, D. 2012 Governance Strategies to Manage and Monitor Cumulative Impacts at the Regional Level. 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ACARP. </a:t>
            </a:r>
            <a:r>
              <a:rPr lang="en-US" sz="1400" u="sng" dirty="0">
                <a:solidFill>
                  <a:schemeClr val="bg1">
                    <a:lumMod val="85000"/>
                  </a:schemeClr>
                </a:solidFill>
                <a:hlinkClick r:id="rId7"/>
              </a:rPr>
              <a:t>http://www.csrm.uq.edu.au/Portals/0/C19025FinalReport.pdf 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Franks, DM,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Fidler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, C, Brereton, D,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Vanclay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, F and P, Clark. 2009. Leading Practice Strategies for Addressing the Social Impacts of Resource Developments. 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Queensland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Department of Employment, Economic Development and 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Innovation. 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hlinkClick r:id="rId8"/>
              </a:rPr>
              <a:t>http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hlinkClick r:id="rId8"/>
              </a:rPr>
              <a:t>://www.csrm.uq.edu.au/docs/Franks_etal_LeadingPracticeSocialImpacts_2009.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hlinkClick r:id="rId8"/>
              </a:rPr>
              <a:t>pdf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998047" y="3875198"/>
            <a:ext cx="26244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Publications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002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SIA – </a:t>
            </a:r>
            <a:r>
              <a:rPr lang="en-US" b="1" i="1" dirty="0" smtClean="0">
                <a:latin typeface="+mn-lt"/>
              </a:rPr>
              <a:t>strengths &amp; weaknesses of practice</a:t>
            </a:r>
            <a:endParaRPr lang="en-US" b="1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143" y="1307304"/>
            <a:ext cx="8604857" cy="4718140"/>
          </a:xfrm>
        </p:spPr>
        <p:txBody>
          <a:bodyPr>
            <a:normAutofit lnSpcReduction="10000"/>
          </a:bodyPr>
          <a:lstStyle/>
          <a:p>
            <a:pPr>
              <a:spcBef>
                <a:spcPts val="1128"/>
              </a:spcBef>
            </a:pPr>
            <a:r>
              <a:rPr lang="en-US" dirty="0" smtClean="0">
                <a:latin typeface="+mn-lt"/>
              </a:rPr>
              <a:t>Proliferation of social specialists but varied influence in shaping project/</a:t>
            </a:r>
            <a:r>
              <a:rPr lang="en-US" dirty="0">
                <a:latin typeface="+mn-lt"/>
              </a:rPr>
              <a:t>alternatives (social still a poor cousin?</a:t>
            </a:r>
            <a:r>
              <a:rPr lang="en-US" dirty="0" smtClean="0">
                <a:latin typeface="+mn-lt"/>
              </a:rPr>
              <a:t>)</a:t>
            </a:r>
          </a:p>
          <a:p>
            <a:pPr>
              <a:spcBef>
                <a:spcPts val="1128"/>
              </a:spcBef>
            </a:pPr>
            <a:r>
              <a:rPr lang="en-US" dirty="0" smtClean="0">
                <a:solidFill>
                  <a:srgbClr val="595959"/>
                </a:solidFill>
                <a:latin typeface="+mn-lt"/>
              </a:rPr>
              <a:t>Expanded corporate policy, standards &amp; tools. A requirement in more jurisdictions - but SIA in EIS often just ‘good enough’ </a:t>
            </a:r>
          </a:p>
          <a:p>
            <a:pPr>
              <a:spcBef>
                <a:spcPts val="1128"/>
              </a:spcBef>
            </a:pPr>
            <a:r>
              <a:rPr lang="en-US" dirty="0" smtClean="0">
                <a:latin typeface="+mn-lt"/>
              </a:rPr>
              <a:t>Data currency and use of primary data – assessments sometimes little more than a profile of census data</a:t>
            </a:r>
          </a:p>
          <a:p>
            <a:pPr>
              <a:spcBef>
                <a:spcPts val="1128"/>
              </a:spcBef>
            </a:pPr>
            <a:r>
              <a:rPr lang="en-US" dirty="0">
                <a:solidFill>
                  <a:srgbClr val="595959"/>
                </a:solidFill>
                <a:latin typeface="+mn-lt"/>
              </a:rPr>
              <a:t>D</a:t>
            </a:r>
            <a:r>
              <a:rPr lang="en-US" dirty="0" smtClean="0">
                <a:solidFill>
                  <a:srgbClr val="595959"/>
                </a:solidFill>
                <a:latin typeface="+mn-lt"/>
              </a:rPr>
              <a:t>istribution of impacts (space, time </a:t>
            </a:r>
            <a:r>
              <a:rPr lang="en-US" dirty="0">
                <a:solidFill>
                  <a:srgbClr val="595959"/>
                </a:solidFill>
                <a:latin typeface="+mn-lt"/>
              </a:rPr>
              <a:t>and </a:t>
            </a:r>
            <a:r>
              <a:rPr lang="en-US" dirty="0" smtClean="0">
                <a:solidFill>
                  <a:srgbClr val="595959"/>
                </a:solidFill>
                <a:latin typeface="+mn-lt"/>
              </a:rPr>
              <a:t>stakeholder) </a:t>
            </a:r>
          </a:p>
          <a:p>
            <a:pPr>
              <a:spcBef>
                <a:spcPts val="1128"/>
              </a:spcBef>
            </a:pPr>
            <a:r>
              <a:rPr lang="en-US" dirty="0" smtClean="0">
                <a:latin typeface="+mn-lt"/>
              </a:rPr>
              <a:t>Integration with environment, health and cultural</a:t>
            </a:r>
          </a:p>
          <a:p>
            <a:pPr>
              <a:spcBef>
                <a:spcPts val="1128"/>
              </a:spcBef>
            </a:pPr>
            <a:r>
              <a:rPr lang="en-US" dirty="0" smtClean="0">
                <a:solidFill>
                  <a:srgbClr val="595959"/>
                </a:solidFill>
                <a:latin typeface="+mn-lt"/>
              </a:rPr>
              <a:t>Scoping – issue </a:t>
            </a:r>
            <a:r>
              <a:rPr lang="en-US" dirty="0" err="1" smtClean="0">
                <a:solidFill>
                  <a:srgbClr val="595959"/>
                </a:solidFill>
                <a:latin typeface="+mn-lt"/>
              </a:rPr>
              <a:t>prioritisation</a:t>
            </a:r>
            <a:endParaRPr lang="en-US" dirty="0" smtClean="0">
              <a:solidFill>
                <a:srgbClr val="595959"/>
              </a:solidFill>
              <a:latin typeface="+mn-lt"/>
            </a:endParaRPr>
          </a:p>
          <a:p>
            <a:pPr>
              <a:spcBef>
                <a:spcPts val="1128"/>
              </a:spcBef>
            </a:pPr>
            <a:r>
              <a:rPr lang="en-US" dirty="0" smtClean="0">
                <a:latin typeface="+mn-lt"/>
              </a:rPr>
              <a:t>Public participation – ‘period of public comment’</a:t>
            </a:r>
          </a:p>
          <a:p>
            <a:pPr>
              <a:spcBef>
                <a:spcPts val="1128"/>
              </a:spcBef>
            </a:pPr>
            <a:r>
              <a:rPr lang="en-US" dirty="0" smtClean="0">
                <a:solidFill>
                  <a:srgbClr val="595959"/>
                </a:solidFill>
                <a:latin typeface="+mn-lt"/>
              </a:rPr>
              <a:t>Cumulative impacts, gender, human rights, benefits</a:t>
            </a:r>
            <a:endParaRPr lang="en-US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78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kern="0" dirty="0" smtClean="0">
                <a:latin typeface="+mj-lt"/>
              </a:rPr>
              <a:t>Addressing Social Impacts– Why is this important?</a:t>
            </a:r>
            <a:endParaRPr lang="en-US" b="1" dirty="0">
              <a:latin typeface="+mj-lt"/>
            </a:endParaRPr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539144" y="1261872"/>
            <a:ext cx="8604856" cy="478840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eaLnBrk="0" hangingPunct="0">
              <a:spcAft>
                <a:spcPts val="600"/>
              </a:spcAft>
              <a:buClr>
                <a:srgbClr val="FFC000"/>
              </a:buClr>
              <a:buNone/>
              <a:defRPr/>
            </a:pPr>
            <a:r>
              <a:rPr lang="en-AU" sz="2400" kern="0" dirty="0" smtClean="0">
                <a:latin typeface="+mn-lt"/>
              </a:rPr>
              <a:t>A policy environment that encourages social impact assessment and management is important to:</a:t>
            </a:r>
          </a:p>
          <a:p>
            <a:pPr marL="324000" indent="-324000" eaLnBrk="0" hangingPunct="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n-AU" sz="2400" kern="0" dirty="0" smtClean="0">
                <a:latin typeface="+mn-lt"/>
              </a:rPr>
              <a:t>ensure developments that proceed contribute to economic growth, social development and environmental protection</a:t>
            </a:r>
          </a:p>
          <a:p>
            <a:pPr marL="324000" indent="-324000" eaLnBrk="0" hangingPunct="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n-AU" sz="2400" kern="0" dirty="0">
                <a:latin typeface="+mn-lt"/>
              </a:rPr>
              <a:t>p</a:t>
            </a:r>
            <a:r>
              <a:rPr lang="en-AU" sz="2400" kern="0" dirty="0" smtClean="0">
                <a:latin typeface="+mn-lt"/>
              </a:rPr>
              <a:t>rovide opportunity for participation, information for decision making, and platform for project improvement</a:t>
            </a:r>
          </a:p>
          <a:p>
            <a:pPr marL="324000" indent="-324000" eaLnBrk="0" hangingPunct="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n-AU" sz="2400" kern="0" dirty="0">
                <a:latin typeface="+mn-lt"/>
              </a:rPr>
              <a:t>r</a:t>
            </a:r>
            <a:r>
              <a:rPr lang="en-AU" sz="2400" kern="0" dirty="0" smtClean="0">
                <a:latin typeface="+mn-lt"/>
              </a:rPr>
              <a:t>educe social risks &amp; business risks: provide greater certainty for investors, government, and society</a:t>
            </a:r>
          </a:p>
          <a:p>
            <a:pPr marL="324000" indent="-324000" eaLnBrk="0" hangingPunct="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n-AU" sz="2400" kern="0" dirty="0" smtClean="0">
                <a:latin typeface="+mn-lt"/>
              </a:rPr>
              <a:t>attract </a:t>
            </a:r>
            <a:r>
              <a:rPr lang="en-AU" sz="2400" kern="0" dirty="0">
                <a:latin typeface="+mn-lt"/>
              </a:rPr>
              <a:t>experienced &amp; capable </a:t>
            </a:r>
            <a:r>
              <a:rPr lang="en-AU" sz="2400" kern="0" dirty="0" smtClean="0">
                <a:latin typeface="+mn-lt"/>
              </a:rPr>
              <a:t>companies</a:t>
            </a:r>
          </a:p>
          <a:p>
            <a:pPr marL="324000" indent="-324000" eaLnBrk="0" hangingPunct="0">
              <a:spcAft>
                <a:spcPts val="6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en-AU" sz="2400" kern="0" dirty="0" smtClean="0">
                <a:latin typeface="+mn-lt"/>
              </a:rPr>
              <a:t>increase long-term success and avoid delays, shutdowns, and even the closure of projects</a:t>
            </a:r>
            <a:endParaRPr lang="en-AU" sz="24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088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29326" y="6446335"/>
            <a:ext cx="151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(Franks, 2011)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413258"/>
              </p:ext>
            </p:extLst>
          </p:nvPr>
        </p:nvGraphicFramePr>
        <p:xfrm>
          <a:off x="826912" y="25046"/>
          <a:ext cx="7516688" cy="589130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2876"/>
                <a:gridCol w="5113812"/>
              </a:tblGrid>
              <a:tr h="1471706">
                <a:tc>
                  <a:txBody>
                    <a:bodyPr/>
                    <a:lstStyle/>
                    <a:p>
                      <a:pPr algn="ctr"/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Social and Cultural Change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human rights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population and demographics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culture and customs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community identity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crime and social order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community health and safety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social infrastructure and services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0194">
                <a:tc>
                  <a:txBody>
                    <a:bodyPr/>
                    <a:lstStyle/>
                    <a:p>
                      <a:pPr algn="ctr"/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Economic Change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local economy and other industries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housing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sustainable livelihoods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employment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inflation/deflation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1706">
                <a:tc>
                  <a:txBody>
                    <a:bodyPr/>
                    <a:lstStyle/>
                    <a:p>
                      <a:pPr algn="ctr"/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Socio-environmental Change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access/competition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for resources</a:t>
                      </a:r>
                      <a:endParaRPr lang="en-US" sz="1600" dirty="0" smtClean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ecosystem change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pollution (air,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water, noise, vibration, traffic)</a:t>
                      </a:r>
                      <a:endParaRPr lang="en-US" sz="1600" dirty="0" smtClean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disturbance/amenity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cultural heritage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0194">
                <a:tc>
                  <a:txBody>
                    <a:bodyPr/>
                    <a:lstStyle/>
                    <a:p>
                      <a:pPr algn="ctr"/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The Process of Change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consultation &amp; communication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consent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participation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governance and agreements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 redress and dispute resolution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26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615312" y="139523"/>
            <a:ext cx="7772400" cy="51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en-AU" sz="2800" b="1" cap="all" dirty="0" smtClean="0">
                <a:solidFill>
                  <a:prstClr val="white"/>
                </a:solidFill>
                <a:latin typeface="Arial"/>
                <a:cs typeface="Arial"/>
              </a:rPr>
              <a:t>Issues in Dispute</a:t>
            </a:r>
            <a:endParaRPr lang="en-AU" sz="2800" b="1" cap="all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4503651" y="6068963"/>
            <a:ext cx="28674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chemeClr val="bg1"/>
                </a:solidFill>
              </a:rPr>
              <a:t>(Source: Franks and Davis, forthcoming)</a:t>
            </a:r>
            <a:endParaRPr lang="en-AU" sz="1600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385052"/>
              </p:ext>
            </p:extLst>
          </p:nvPr>
        </p:nvGraphicFramePr>
        <p:xfrm>
          <a:off x="-32657" y="622300"/>
          <a:ext cx="9209314" cy="561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007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 txBox="1">
            <a:spLocks/>
          </p:cNvSpPr>
          <p:nvPr/>
        </p:nvSpPr>
        <p:spPr>
          <a:xfrm>
            <a:off x="615312" y="139523"/>
            <a:ext cx="7772400" cy="515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en-AU" sz="2800" b="1" cap="all" dirty="0" smtClean="0">
                <a:solidFill>
                  <a:prstClr val="white"/>
                </a:solidFill>
                <a:latin typeface="Arial"/>
                <a:cs typeface="Arial"/>
              </a:rPr>
              <a:t>Operating Stage</a:t>
            </a:r>
            <a:endParaRPr lang="en-AU" sz="2800" b="1" cap="all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4503651" y="6068963"/>
            <a:ext cx="28674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chemeClr val="bg1"/>
                </a:solidFill>
              </a:rPr>
              <a:t>(Source: Franks and Davis, forthcoming)</a:t>
            </a:r>
            <a:endParaRPr lang="en-AU" sz="160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362810"/>
              </p:ext>
            </p:extLst>
          </p:nvPr>
        </p:nvGraphicFramePr>
        <p:xfrm>
          <a:off x="-30480" y="619760"/>
          <a:ext cx="9204960" cy="5618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99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COSTS OF MINE-COMMUNITY CONFLICT</a:t>
            </a:r>
            <a:endParaRPr lang="en-US" b="1" dirty="0">
              <a:latin typeface="+mn-lt"/>
            </a:endParaRPr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539142" y="1261872"/>
            <a:ext cx="8604857" cy="412509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2400" i="1" u="sng" dirty="0" smtClean="0">
                <a:latin typeface="+mn-lt"/>
              </a:rPr>
              <a:t>Most frequent costs</a:t>
            </a:r>
            <a:r>
              <a:rPr lang="en-US" sz="2400" dirty="0" smtClean="0">
                <a:latin typeface="+mn-lt"/>
              </a:rPr>
              <a:t>: lost productivity due to delay. </a:t>
            </a:r>
          </a:p>
          <a:p>
            <a:r>
              <a:rPr lang="en-US" sz="2400" dirty="0" smtClean="0">
                <a:latin typeface="+mn-lt"/>
              </a:rPr>
              <a:t>A US$3-5 billion project will suffer roughly US$20 million per week of delayed production in (NPV) terms. </a:t>
            </a:r>
            <a:endParaRPr lang="en-AU" sz="2400" dirty="0" smtClean="0">
              <a:latin typeface="+mn-lt"/>
            </a:endParaRPr>
          </a:p>
          <a:p>
            <a:r>
              <a:rPr lang="en-US" sz="2400" i="1" u="sng" dirty="0" smtClean="0">
                <a:latin typeface="+mn-lt"/>
              </a:rPr>
              <a:t>Greatest costs</a:t>
            </a:r>
            <a:r>
              <a:rPr lang="en-US" sz="2400" dirty="0" smtClean="0">
                <a:latin typeface="+mn-lt"/>
              </a:rPr>
              <a:t>: inability to pursue projects.</a:t>
            </a:r>
          </a:p>
          <a:p>
            <a:r>
              <a:rPr lang="en-US" sz="2400" dirty="0" err="1" smtClean="0">
                <a:latin typeface="+mn-lt"/>
              </a:rPr>
              <a:t>Esquel</a:t>
            </a:r>
            <a:r>
              <a:rPr lang="en-US" sz="2400" dirty="0" smtClean="0">
                <a:latin typeface="+mn-lt"/>
              </a:rPr>
              <a:t> (2006) $US379m asset write down on $US1.33b reserves</a:t>
            </a:r>
          </a:p>
          <a:p>
            <a:r>
              <a:rPr lang="en-US" sz="2400" dirty="0" err="1" smtClean="0">
                <a:latin typeface="+mn-lt"/>
              </a:rPr>
              <a:t>Tambogrande</a:t>
            </a:r>
            <a:r>
              <a:rPr lang="en-US" sz="2400" dirty="0" smtClean="0">
                <a:latin typeface="+mn-lt"/>
              </a:rPr>
              <a:t> (2003) $US59.3m asset write down on $US253 reserves</a:t>
            </a:r>
          </a:p>
          <a:p>
            <a:r>
              <a:rPr lang="en-US" sz="2400" dirty="0" smtClean="0">
                <a:latin typeface="+mn-lt"/>
              </a:rPr>
              <a:t>Conga (2011) – suspended during construction – majority owner (51.35%) spent $US900m in past 3 years.</a:t>
            </a:r>
          </a:p>
          <a:p>
            <a:r>
              <a:rPr lang="en-US" sz="2400" i="1" u="sng" dirty="0" smtClean="0">
                <a:latin typeface="+mn-lt"/>
              </a:rPr>
              <a:t>Most often overlooked costs</a:t>
            </a:r>
            <a:r>
              <a:rPr lang="en-US" sz="2400" dirty="0" smtClean="0">
                <a:latin typeface="+mn-lt"/>
              </a:rPr>
              <a:t>: additional time of senior management.</a:t>
            </a:r>
          </a:p>
          <a:p>
            <a:endParaRPr lang="en-US" sz="2400" dirty="0" smtClean="0">
              <a:latin typeface="+mn-lt"/>
            </a:endParaRPr>
          </a:p>
          <a:p>
            <a:endParaRPr lang="en-AU" sz="2400" dirty="0" smtClean="0">
              <a:latin typeface="+mj-lt"/>
            </a:endParaRPr>
          </a:p>
          <a:p>
            <a:endParaRPr lang="en-US" sz="2400" i="1" dirty="0" smtClean="0">
              <a:latin typeface="+mj-lt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2187152" y="6068963"/>
            <a:ext cx="28674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chemeClr val="bg1"/>
                </a:solidFill>
              </a:rPr>
              <a:t>(Franks and Davis, forthcoming)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9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0" y="5031812"/>
            <a:ext cx="16344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chemeClr val="bg1"/>
                </a:solidFill>
              </a:rPr>
              <a:t>(Franks and Davis, forthcoming)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04625" y="453665"/>
            <a:ext cx="7772400" cy="515924"/>
          </a:xfrm>
        </p:spPr>
        <p:txBody>
          <a:bodyPr>
            <a:normAutofit/>
          </a:bodyPr>
          <a:lstStyle/>
          <a:p>
            <a:r>
              <a:rPr lang="en-US" sz="2700" b="1" dirty="0" smtClean="0"/>
              <a:t>84 REPORTED FATALITIES </a:t>
            </a:r>
            <a:r>
              <a:rPr lang="en-US" sz="2700" dirty="0" smtClean="0"/>
              <a:t>(1/10/11 – 30/9/12)</a:t>
            </a:r>
            <a:endParaRPr lang="en-US" sz="27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118712"/>
              </p:ext>
            </p:extLst>
          </p:nvPr>
        </p:nvGraphicFramePr>
        <p:xfrm>
          <a:off x="2013122" y="1192849"/>
          <a:ext cx="5126872" cy="5298440"/>
        </p:xfrm>
        <a:graphic>
          <a:graphicData uri="http://schemas.openxmlformats.org/drawingml/2006/table">
            <a:tbl>
              <a:tblPr/>
              <a:tblGrid>
                <a:gridCol w="2038395"/>
                <a:gridCol w="1750137"/>
                <a:gridCol w="1338340"/>
              </a:tblGrid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Marikana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South Africa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45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Grasberg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Indonesia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Conga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Peru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Zogota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Guinea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Implats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South Africa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Tintaya/Antapaccay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Peru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North Mara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Tanzania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Bima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Indonesia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Tonkolili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Sierra Leone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Collum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Zambia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Markham - Tibet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China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El Hatillo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Colombia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Malku Khota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Bolivia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1411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Pierina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Peru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39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722313" y="1229862"/>
            <a:ext cx="7772400" cy="51593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+mn-lt"/>
              </a:rPr>
              <a:t>Impact Assessment – The Basic Premise</a:t>
            </a:r>
            <a:endParaRPr lang="en-US" sz="3200" b="1" dirty="0"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22313" y="1881309"/>
            <a:ext cx="8038053" cy="4361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n-lt"/>
              </a:rPr>
              <a:t>That by understanding the environmental &amp; social context and using participatory and technical methods to predict and/or evaluate change </a:t>
            </a:r>
            <a:r>
              <a:rPr lang="en-US" sz="2800" u="sng" dirty="0">
                <a:latin typeface="+mn-lt"/>
              </a:rPr>
              <a:t>better decisions</a:t>
            </a:r>
            <a:r>
              <a:rPr lang="en-US" sz="2800" dirty="0">
                <a:latin typeface="+mn-lt"/>
              </a:rPr>
              <a:t> can be made and </a:t>
            </a:r>
            <a:r>
              <a:rPr lang="en-US" sz="2800" u="sng" dirty="0">
                <a:latin typeface="+mn-lt"/>
              </a:rPr>
              <a:t>better projects designed and implemented</a:t>
            </a:r>
            <a:r>
              <a:rPr lang="en-US" sz="28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746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2076</Words>
  <Application>Microsoft Macintosh PowerPoint</Application>
  <PresentationFormat>On-screen Show (4:3)</PresentationFormat>
  <Paragraphs>255</Paragraphs>
  <Slides>26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Social Impact Assessment of Resources Projects</vt:lpstr>
      <vt:lpstr>Overview</vt:lpstr>
      <vt:lpstr>Addressing Social Impacts– Why is this important?</vt:lpstr>
      <vt:lpstr>PowerPoint Presentation</vt:lpstr>
      <vt:lpstr>PowerPoint Presentation</vt:lpstr>
      <vt:lpstr>PowerPoint Presentation</vt:lpstr>
      <vt:lpstr>COSTS OF MINE-COMMUNITY CONFLICT</vt:lpstr>
      <vt:lpstr>84 REPORTED FATALITIES (1/10/11 – 30/9/12)</vt:lpstr>
      <vt:lpstr>Impact Assessment – The Basic Premise</vt:lpstr>
      <vt:lpstr>What is Social Impact Assessment? </vt:lpstr>
      <vt:lpstr>Social Impact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Collahuasi: social program selection criteria </vt:lpstr>
      <vt:lpstr>Risk</vt:lpstr>
      <vt:lpstr>Risk</vt:lpstr>
      <vt:lpstr>Strategic Value</vt:lpstr>
      <vt:lpstr>Population</vt:lpstr>
      <vt:lpstr>PowerPoint Presentation</vt:lpstr>
      <vt:lpstr>Summary</vt:lpstr>
      <vt:lpstr>PowerPoint Presentation</vt:lpstr>
      <vt:lpstr>SIA – strengths &amp; weaknesses of practice</vt:lpstr>
    </vt:vector>
  </TitlesOfParts>
  <Company>Underbrand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Junita Hayes</dc:creator>
  <cp:lastModifiedBy>Daniel Franks</cp:lastModifiedBy>
  <cp:revision>252</cp:revision>
  <dcterms:created xsi:type="dcterms:W3CDTF">2011-03-03T01:51:33Z</dcterms:created>
  <dcterms:modified xsi:type="dcterms:W3CDTF">2012-12-10T18:57:13Z</dcterms:modified>
</cp:coreProperties>
</file>