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1"/>
  </p:notesMasterIdLst>
  <p:sldIdLst>
    <p:sldId id="256" r:id="rId5"/>
    <p:sldId id="331" r:id="rId6"/>
    <p:sldId id="332" r:id="rId7"/>
    <p:sldId id="316" r:id="rId8"/>
    <p:sldId id="286" r:id="rId9"/>
    <p:sldId id="287" r:id="rId10"/>
    <p:sldId id="312" r:id="rId11"/>
    <p:sldId id="306" r:id="rId12"/>
    <p:sldId id="288" r:id="rId13"/>
    <p:sldId id="311" r:id="rId14"/>
    <p:sldId id="309" r:id="rId15"/>
    <p:sldId id="289" r:id="rId16"/>
    <p:sldId id="310" r:id="rId17"/>
    <p:sldId id="291" r:id="rId18"/>
    <p:sldId id="293" r:id="rId19"/>
    <p:sldId id="294" r:id="rId20"/>
    <p:sldId id="299" r:id="rId21"/>
    <p:sldId id="320" r:id="rId22"/>
    <p:sldId id="300" r:id="rId23"/>
    <p:sldId id="301" r:id="rId24"/>
    <p:sldId id="327" r:id="rId25"/>
    <p:sldId id="328" r:id="rId26"/>
    <p:sldId id="302" r:id="rId27"/>
    <p:sldId id="329" r:id="rId28"/>
    <p:sldId id="325" r:id="rId29"/>
    <p:sldId id="330"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32" charset="-128"/>
        <a:cs typeface="+mn-cs"/>
      </a:defRPr>
    </a:lvl5pPr>
    <a:lvl6pPr marL="2286000" algn="l" defTabSz="914400" rtl="0" eaLnBrk="1" latinLnBrk="0" hangingPunct="1">
      <a:defRPr sz="2400" kern="1200">
        <a:solidFill>
          <a:schemeClr val="tx1"/>
        </a:solidFill>
        <a:latin typeface="Arial" charset="0"/>
        <a:ea typeface="ヒラギノ角ゴ Pro W3" pitchFamily="-32" charset="-128"/>
        <a:cs typeface="+mn-cs"/>
      </a:defRPr>
    </a:lvl6pPr>
    <a:lvl7pPr marL="2743200" algn="l" defTabSz="914400" rtl="0" eaLnBrk="1" latinLnBrk="0" hangingPunct="1">
      <a:defRPr sz="2400" kern="1200">
        <a:solidFill>
          <a:schemeClr val="tx1"/>
        </a:solidFill>
        <a:latin typeface="Arial" charset="0"/>
        <a:ea typeface="ヒラギノ角ゴ Pro W3" pitchFamily="-32" charset="-128"/>
        <a:cs typeface="+mn-cs"/>
      </a:defRPr>
    </a:lvl7pPr>
    <a:lvl8pPr marL="3200400" algn="l" defTabSz="914400" rtl="0" eaLnBrk="1" latinLnBrk="0" hangingPunct="1">
      <a:defRPr sz="2400" kern="1200">
        <a:solidFill>
          <a:schemeClr val="tx1"/>
        </a:solidFill>
        <a:latin typeface="Arial" charset="0"/>
        <a:ea typeface="ヒラギノ角ゴ Pro W3" pitchFamily="-32" charset="-128"/>
        <a:cs typeface="+mn-cs"/>
      </a:defRPr>
    </a:lvl8pPr>
    <a:lvl9pPr marL="3657600" algn="l" defTabSz="914400" rtl="0" eaLnBrk="1" latinLnBrk="0" hangingPunct="1">
      <a:defRPr sz="2400" kern="1200">
        <a:solidFill>
          <a:schemeClr val="tx1"/>
        </a:solidFill>
        <a:latin typeface="Arial" charset="0"/>
        <a:ea typeface="ヒラギノ角ゴ Pro W3" pitchFamily="-3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5C"/>
    <a:srgbClr val="008789"/>
    <a:srgbClr val="0C8164"/>
    <a:srgbClr val="4C4C4C"/>
    <a:srgbClr val="048C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6" autoAdjust="0"/>
    <p:restoredTop sz="90847" autoAdjust="0"/>
  </p:normalViewPr>
  <p:slideViewPr>
    <p:cSldViewPr>
      <p:cViewPr>
        <p:scale>
          <a:sx n="70" d="100"/>
          <a:sy n="70" d="100"/>
        </p:scale>
        <p:origin x="-354" y="-72"/>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61C80DA-910F-414F-8C65-308AAD7C4EB5}" type="slidenum">
              <a:rPr lang="en-US"/>
              <a:pPr/>
              <a:t>‹#›</a:t>
            </a:fld>
            <a:endParaRPr lang="en-US"/>
          </a:p>
        </p:txBody>
      </p:sp>
    </p:spTree>
    <p:extLst>
      <p:ext uri="{BB962C8B-B14F-4D97-AF65-F5344CB8AC3E}">
        <p14:creationId xmlns:p14="http://schemas.microsoft.com/office/powerpoint/2010/main" val="24080527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pitchFamily="-32"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pitchFamily="-32"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pitchFamily="-32"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pitchFamily="-32"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95542-397C-455E-B715-1DDD6E3D5159}" type="slidenum">
              <a:rPr lang="en-GB"/>
              <a:pPr/>
              <a:t>5</a:t>
            </a:fld>
            <a:endParaRPr lang="en-GB"/>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5578A3-46C2-44EC-A6FE-9C9B2E538A4E}" type="slidenum">
              <a:rPr lang="en-GB"/>
              <a:pPr/>
              <a:t>15</a:t>
            </a:fld>
            <a:endParaRPr lang="en-GB"/>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FF8F3-5CF9-4FA5-936C-C18F10A07EF5}" type="slidenum">
              <a:rPr lang="en-GB"/>
              <a:pPr/>
              <a:t>16</a:t>
            </a:fld>
            <a:endParaRPr lang="en-GB"/>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914400" y="4343400"/>
            <a:ext cx="5029200" cy="4114800"/>
          </a:xfrm>
        </p:spPr>
        <p:txBody>
          <a:bodyPr/>
          <a:lstStyle/>
          <a:p>
            <a:r>
              <a:rPr lang="en-NZ" dirty="0"/>
              <a:t>The philosophy of the method is that measurement of the performance of stream functions.</a:t>
            </a:r>
          </a:p>
          <a:p>
            <a:r>
              <a:rPr lang="en-NZ" dirty="0"/>
              <a:t>This allows not only the assessment of what is currently in the stream, but also how well the stream is functioning. Healthy ecosystem functioning should be the target in stream management.</a:t>
            </a:r>
          </a:p>
          <a:p>
            <a:r>
              <a:rPr lang="en-NZ" dirty="0"/>
              <a:t>Functions are universal to all stream types and therefore can be directly compared – different structures may perform same functions in different stream types.</a:t>
            </a:r>
          </a:p>
          <a:p>
            <a:r>
              <a:rPr lang="en-NZ" dirty="0"/>
              <a:t>The range of functions allows a holistic assessment of ecological performance, which incorporate traditional measures of state.</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7C8BAA-4CE6-479B-8EF2-3ABEB334D0DA}" type="slidenum">
              <a:rPr lang="en-GB"/>
              <a:pPr/>
              <a:t>17</a:t>
            </a:fld>
            <a:endParaRPr lang="en-GB"/>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FC3A31-E4FD-48F6-A897-8B8F1B24D00B}" type="slidenum">
              <a:rPr lang="en-GB"/>
              <a:pPr/>
              <a:t>19</a:t>
            </a:fld>
            <a:endParaRPr lang="en-GB"/>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4F54E-D69F-42DD-87F4-2A88BDA50BA5}" type="slidenum">
              <a:rPr lang="en-GB"/>
              <a:pPr/>
              <a:t>20</a:t>
            </a:fld>
            <a:endParaRPr lang="en-GB"/>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4F54E-D69F-42DD-87F4-2A88BDA50BA5}" type="slidenum">
              <a:rPr lang="en-GB"/>
              <a:pPr/>
              <a:t>21</a:t>
            </a:fld>
            <a:endParaRPr lang="en-GB"/>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CC140A-6701-484F-B185-26F0F77C6178}" type="slidenum">
              <a:rPr lang="en-GB"/>
              <a:pPr/>
              <a:t>23</a:t>
            </a:fld>
            <a:endParaRPr lang="en-GB"/>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CC140A-6701-484F-B185-26F0F77C6178}" type="slidenum">
              <a:rPr lang="en-GB"/>
              <a:pPr/>
              <a:t>24</a:t>
            </a:fld>
            <a:endParaRPr lang="en-GB"/>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8D653-E18D-47A1-96B1-302E6342B92D}" type="slidenum">
              <a:rPr lang="en-GB"/>
              <a:pPr/>
              <a:t>6</a:t>
            </a:fld>
            <a:endParaRPr lang="en-GB"/>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561C80DA-910F-414F-8C65-308AAD7C4EB5}"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8D653-E18D-47A1-96B1-302E6342B92D}" type="slidenum">
              <a:rPr lang="en-GB"/>
              <a:pPr/>
              <a:t>8</a:t>
            </a:fld>
            <a:endParaRPr lang="en-GB"/>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29F02-51A2-4458-B682-9EAD76333285}" type="slidenum">
              <a:rPr lang="en-GB"/>
              <a:pPr/>
              <a:t>9</a:t>
            </a:fld>
            <a:endParaRPr lang="en-GB"/>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29F02-51A2-4458-B682-9EAD76333285}" type="slidenum">
              <a:rPr lang="en-GB"/>
              <a:pPr/>
              <a:t>10</a:t>
            </a:fld>
            <a:endParaRPr lang="en-GB"/>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B3E4F-751B-4B9E-837B-1DBEAD511219}" type="slidenum">
              <a:rPr lang="en-GB"/>
              <a:pPr/>
              <a:t>12</a:t>
            </a:fld>
            <a:endParaRPr lang="en-GB"/>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BB3E4F-751B-4B9E-837B-1DBEAD511219}" type="slidenum">
              <a:rPr lang="en-GB"/>
              <a:pPr/>
              <a:t>13</a:t>
            </a:fld>
            <a:endParaRPr lang="en-GB"/>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18BB9-04FF-49C7-AFDF-7BE300BD38AA}" type="slidenum">
              <a:rPr lang="en-GB"/>
              <a:pPr/>
              <a:t>14</a:t>
            </a:fld>
            <a:endParaRPr lang="en-GB"/>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pic>
        <p:nvPicPr>
          <p:cNvPr id="7" name="Picture 6" descr="Firts_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8" name="Titre 7"/>
          <p:cNvSpPr>
            <a:spLocks noGrp="1"/>
          </p:cNvSpPr>
          <p:nvPr>
            <p:ph type="title"/>
          </p:nvPr>
        </p:nvSpPr>
        <p:spPr>
          <a:xfrm>
            <a:off x="648000" y="3886208"/>
            <a:ext cx="8001056" cy="1185866"/>
          </a:xfrm>
        </p:spPr>
        <p:txBody>
          <a:bodyPr anchor="t"/>
          <a:lstStyle>
            <a:lvl1pPr>
              <a:defRPr sz="3200">
                <a:solidFill>
                  <a:srgbClr val="00755C"/>
                </a:solidFill>
              </a:defRPr>
            </a:lvl1pPr>
          </a:lstStyle>
          <a:p>
            <a:r>
              <a:rPr lang="en-US" noProof="0" smtClean="0"/>
              <a:t>Click to edit Master title style</a:t>
            </a:r>
            <a:endParaRPr lang="en-GB" noProof="0" dirty="0"/>
          </a:p>
        </p:txBody>
      </p:sp>
      <p:sp>
        <p:nvSpPr>
          <p:cNvPr id="5" name="Sous-titre 2"/>
          <p:cNvSpPr>
            <a:spLocks noGrp="1"/>
          </p:cNvSpPr>
          <p:nvPr>
            <p:ph type="subTitle" idx="1"/>
          </p:nvPr>
        </p:nvSpPr>
        <p:spPr>
          <a:xfrm>
            <a:off x="648000" y="3286124"/>
            <a:ext cx="8001056" cy="432000"/>
          </a:xfrm>
          <a:noFill/>
        </p:spPr>
        <p:txBody>
          <a:bodyPr/>
          <a:lstStyle>
            <a:lvl1pPr marL="0" indent="0" algn="l">
              <a:buNone/>
              <a:defRPr>
                <a:solidFill>
                  <a:srgbClr val="00755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smtClean="0"/>
              <a:t>Click to edit Master subtitle style</a:t>
            </a:r>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230400" y="6091200"/>
            <a:ext cx="2133600" cy="123111"/>
          </a:xfrm>
          <a:prstGeom prst="rect">
            <a:avLst/>
          </a:prstGeom>
        </p:spPr>
        <p:txBody>
          <a:bodyPr lIns="0" tIns="0" rIns="0" bIns="0">
            <a:spAutoFit/>
          </a:bodyPr>
          <a:lstStyle>
            <a:lvl1pPr>
              <a:defRPr sz="800"/>
            </a:lvl1pPr>
          </a:lstStyle>
          <a:p>
            <a:fld id="{C4893F31-B19C-4597-A02A-A4E897E3BFEE}" type="datetime4">
              <a:rPr lang="en-US" noProof="0" smtClean="0"/>
              <a:pPr/>
              <a:t>December 10, 2012</a:t>
            </a:fld>
            <a:endParaRPr lang="en-GB" noProof="0"/>
          </a:p>
        </p:txBody>
      </p:sp>
      <p:sp>
        <p:nvSpPr>
          <p:cNvPr id="3" name="Footer Placeholder 4"/>
          <p:cNvSpPr>
            <a:spLocks noGrp="1"/>
          </p:cNvSpPr>
          <p:nvPr>
            <p:ph type="ftr" sz="quarter" idx="3"/>
          </p:nvPr>
        </p:nvSpPr>
        <p:spPr>
          <a:xfrm>
            <a:off x="230400" y="6264000"/>
            <a:ext cx="2895600" cy="123111"/>
          </a:xfrm>
          <a:prstGeom prst="rect">
            <a:avLst/>
          </a:prstGeom>
        </p:spPr>
        <p:txBody>
          <a:bodyPr lIns="0" tIns="0" rIns="0" bIns="0">
            <a:spAutoFit/>
          </a:bodyPr>
          <a:lstStyle>
            <a:lvl1pPr>
              <a:defRPr sz="800"/>
            </a:lvl1pPr>
          </a:lstStyle>
          <a:p>
            <a:endParaRPr lang="en-GB" noProof="0"/>
          </a:p>
        </p:txBody>
      </p:sp>
      <p:sp>
        <p:nvSpPr>
          <p:cNvPr id="4" name="Slide Number Placeholder 5"/>
          <p:cNvSpPr>
            <a:spLocks noGrp="1"/>
          </p:cNvSpPr>
          <p:nvPr>
            <p:ph type="sldNum" sz="quarter" idx="4"/>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30399" y="950400"/>
            <a:ext cx="3132000" cy="5022000"/>
          </a:xfrm>
          <a:noFill/>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Titre 1"/>
          <p:cNvSpPr>
            <a:spLocks noGrp="1"/>
          </p:cNvSpPr>
          <p:nvPr>
            <p:ph type="title"/>
          </p:nvPr>
        </p:nvSpPr>
        <p:spPr>
          <a:xfrm>
            <a:off x="1981200" y="228600"/>
            <a:ext cx="6934200" cy="685800"/>
          </a:xfrm>
        </p:spPr>
        <p:txBody>
          <a:bodyPr/>
          <a:lstStyle/>
          <a:p>
            <a:r>
              <a:rPr lang="en-US" noProof="0" smtClean="0"/>
              <a:t>Click to edit Master title style</a:t>
            </a:r>
            <a:endParaRPr lang="en-GB" noProof="0"/>
          </a:p>
        </p:txBody>
      </p:sp>
      <p:sp>
        <p:nvSpPr>
          <p:cNvPr id="7" name="Date Placeholder 3"/>
          <p:cNvSpPr>
            <a:spLocks noGrp="1"/>
          </p:cNvSpPr>
          <p:nvPr>
            <p:ph type="dt" sz="half" idx="10"/>
          </p:nvPr>
        </p:nvSpPr>
        <p:spPr>
          <a:xfrm>
            <a:off x="230400" y="6091200"/>
            <a:ext cx="2133600" cy="123111"/>
          </a:xfrm>
          <a:prstGeom prst="rect">
            <a:avLst/>
          </a:prstGeom>
        </p:spPr>
        <p:txBody>
          <a:bodyPr lIns="0" tIns="0" rIns="0" bIns="0">
            <a:spAutoFit/>
          </a:bodyPr>
          <a:lstStyle>
            <a:lvl1pPr>
              <a:defRPr sz="800"/>
            </a:lvl1pPr>
          </a:lstStyle>
          <a:p>
            <a:fld id="{49122977-4594-4171-96DF-FFD69858AAC3}" type="datetime4">
              <a:rPr lang="en-US" noProof="0" smtClean="0"/>
              <a:pPr/>
              <a:t>December 10, 2012</a:t>
            </a:fld>
            <a:endParaRPr lang="en-GB" noProof="0"/>
          </a:p>
        </p:txBody>
      </p:sp>
      <p:sp>
        <p:nvSpPr>
          <p:cNvPr id="8" name="Footer Placeholder 4"/>
          <p:cNvSpPr>
            <a:spLocks noGrp="1"/>
          </p:cNvSpPr>
          <p:nvPr>
            <p:ph type="ftr" sz="quarter" idx="3"/>
          </p:nvPr>
        </p:nvSpPr>
        <p:spPr>
          <a:xfrm>
            <a:off x="230400" y="6264000"/>
            <a:ext cx="2895600" cy="123111"/>
          </a:xfrm>
          <a:prstGeom prst="rect">
            <a:avLst/>
          </a:prstGeom>
        </p:spPr>
        <p:txBody>
          <a:bodyPr lIns="0" tIns="0" rIns="0" bIns="0">
            <a:spAutoFit/>
          </a:bodyPr>
          <a:lstStyle>
            <a:lvl1pPr>
              <a:defRPr sz="800"/>
            </a:lvl1pPr>
          </a:lstStyle>
          <a:p>
            <a:endParaRPr lang="en-GB" noProof="0"/>
          </a:p>
        </p:txBody>
      </p:sp>
      <p:sp>
        <p:nvSpPr>
          <p:cNvPr id="9" name="Slide Number Placeholder 5"/>
          <p:cNvSpPr>
            <a:spLocks noGrp="1"/>
          </p:cNvSpPr>
          <p:nvPr>
            <p:ph type="sldNum" sz="quarter" idx="4"/>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
        <p:nvSpPr>
          <p:cNvPr id="3" name="Espace réservé du contenu 2"/>
          <p:cNvSpPr>
            <a:spLocks noGrp="1"/>
          </p:cNvSpPr>
          <p:nvPr>
            <p:ph idx="1"/>
          </p:nvPr>
        </p:nvSpPr>
        <p:spPr>
          <a:xfrm>
            <a:off x="3456000" y="950400"/>
            <a:ext cx="5436000" cy="5022000"/>
          </a:xfrm>
          <a:noFill/>
        </p:spPr>
        <p:txBody>
          <a:bodyPr/>
          <a:lstStyle>
            <a:lvl1pPr>
              <a:defRPr sz="20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re 1"/>
          <p:cNvSpPr>
            <a:spLocks noGrp="1"/>
          </p:cNvSpPr>
          <p:nvPr>
            <p:ph type="title"/>
          </p:nvPr>
        </p:nvSpPr>
        <p:spPr>
          <a:xfrm>
            <a:off x="1981200" y="228600"/>
            <a:ext cx="6934200" cy="685800"/>
          </a:xfrm>
        </p:spPr>
        <p:txBody>
          <a:bodyPr/>
          <a:lstStyle/>
          <a:p>
            <a:r>
              <a:rPr lang="en-US" noProof="0" smtClean="0"/>
              <a:t>Click to edit Master title style</a:t>
            </a:r>
            <a:endParaRPr lang="en-GB" noProof="0"/>
          </a:p>
        </p:txBody>
      </p:sp>
      <p:sp>
        <p:nvSpPr>
          <p:cNvPr id="4" name="Espace réservé du graphique 3"/>
          <p:cNvSpPr>
            <a:spLocks noGrp="1"/>
          </p:cNvSpPr>
          <p:nvPr>
            <p:ph type="chart" sz="half" idx="2"/>
          </p:nvPr>
        </p:nvSpPr>
        <p:spPr>
          <a:xfrm>
            <a:off x="4648200" y="950400"/>
            <a:ext cx="4267200" cy="5022000"/>
          </a:xfrm>
          <a:noFill/>
        </p:spPr>
        <p:txBody>
          <a:bodyPr/>
          <a:lstStyle/>
          <a:p>
            <a:r>
              <a:rPr lang="en-US" noProof="0" smtClean="0"/>
              <a:t>Click icon to add chart</a:t>
            </a:r>
            <a:endParaRPr lang="en-GB" noProof="0"/>
          </a:p>
        </p:txBody>
      </p:sp>
      <p:sp>
        <p:nvSpPr>
          <p:cNvPr id="6" name="Date Placeholder 3"/>
          <p:cNvSpPr>
            <a:spLocks noGrp="1"/>
          </p:cNvSpPr>
          <p:nvPr>
            <p:ph type="dt" sz="half" idx="10"/>
          </p:nvPr>
        </p:nvSpPr>
        <p:spPr>
          <a:xfrm>
            <a:off x="230400" y="6091200"/>
            <a:ext cx="2133600" cy="123111"/>
          </a:xfrm>
          <a:prstGeom prst="rect">
            <a:avLst/>
          </a:prstGeom>
        </p:spPr>
        <p:txBody>
          <a:bodyPr lIns="0" tIns="0" rIns="0" bIns="0">
            <a:spAutoFit/>
          </a:bodyPr>
          <a:lstStyle>
            <a:lvl1pPr>
              <a:defRPr sz="800"/>
            </a:lvl1pPr>
          </a:lstStyle>
          <a:p>
            <a:fld id="{21FC047B-F284-46C2-BB1D-4CF36CFB56CD}" type="datetime4">
              <a:rPr lang="en-US" noProof="0" smtClean="0"/>
              <a:pPr/>
              <a:t>December 10, 2012</a:t>
            </a:fld>
            <a:endParaRPr lang="en-GB" noProof="0"/>
          </a:p>
        </p:txBody>
      </p:sp>
      <p:sp>
        <p:nvSpPr>
          <p:cNvPr id="7" name="Footer Placeholder 4"/>
          <p:cNvSpPr>
            <a:spLocks noGrp="1"/>
          </p:cNvSpPr>
          <p:nvPr>
            <p:ph type="ftr" sz="quarter" idx="3"/>
          </p:nvPr>
        </p:nvSpPr>
        <p:spPr>
          <a:xfrm>
            <a:off x="230400" y="6264000"/>
            <a:ext cx="2895600" cy="123111"/>
          </a:xfrm>
          <a:prstGeom prst="rect">
            <a:avLst/>
          </a:prstGeom>
        </p:spPr>
        <p:txBody>
          <a:bodyPr lIns="0" tIns="0" rIns="0" bIns="0">
            <a:spAutoFit/>
          </a:bodyPr>
          <a:lstStyle>
            <a:lvl1pPr>
              <a:defRPr sz="800"/>
            </a:lvl1pPr>
          </a:lstStyle>
          <a:p>
            <a:endParaRPr lang="en-GB" noProof="0"/>
          </a:p>
        </p:txBody>
      </p:sp>
      <p:sp>
        <p:nvSpPr>
          <p:cNvPr id="8" name="Slide Number Placeholder 5"/>
          <p:cNvSpPr>
            <a:spLocks noGrp="1"/>
          </p:cNvSpPr>
          <p:nvPr>
            <p:ph type="sldNum" sz="quarter" idx="4"/>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
        <p:nvSpPr>
          <p:cNvPr id="3" name="Espace réservé du texte 2"/>
          <p:cNvSpPr>
            <a:spLocks noGrp="1"/>
          </p:cNvSpPr>
          <p:nvPr>
            <p:ph type="body" sz="half" idx="1"/>
          </p:nvPr>
        </p:nvSpPr>
        <p:spPr>
          <a:xfrm>
            <a:off x="228600" y="950400"/>
            <a:ext cx="4267200" cy="5022000"/>
          </a:xfrm>
          <a:noFill/>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2004284" y="4800600"/>
            <a:ext cx="5486400" cy="566738"/>
          </a:xfrm>
        </p:spPr>
        <p:txBody>
          <a:bodyPr anchor="t"/>
          <a:lstStyle>
            <a:lvl1pPr algn="l">
              <a:defRPr sz="2000" b="1">
                <a:solidFill>
                  <a:srgbClr val="4C4C4C"/>
                </a:solidFill>
              </a:defRPr>
            </a:lvl1pPr>
          </a:lstStyle>
          <a:p>
            <a:r>
              <a:rPr lang="en-US" noProof="0" smtClean="0"/>
              <a:t>Click to edit Master title style</a:t>
            </a:r>
            <a:endParaRPr lang="en-GB" noProof="0"/>
          </a:p>
        </p:txBody>
      </p:sp>
      <p:sp>
        <p:nvSpPr>
          <p:cNvPr id="3" name="Espace réservé pour une image  2"/>
          <p:cNvSpPr>
            <a:spLocks noGrp="1"/>
          </p:cNvSpPr>
          <p:nvPr>
            <p:ph type="pic" idx="1"/>
          </p:nvPr>
        </p:nvSpPr>
        <p:spPr>
          <a:xfrm>
            <a:off x="2004284" y="1447200"/>
            <a:ext cx="5486400" cy="3294000"/>
          </a:xfrm>
          <a:no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GB" noProof="0"/>
          </a:p>
        </p:txBody>
      </p:sp>
      <p:sp>
        <p:nvSpPr>
          <p:cNvPr id="15" name="Date Placeholder 3"/>
          <p:cNvSpPr>
            <a:spLocks noGrp="1"/>
          </p:cNvSpPr>
          <p:nvPr>
            <p:ph type="dt" sz="half" idx="10"/>
          </p:nvPr>
        </p:nvSpPr>
        <p:spPr>
          <a:xfrm>
            <a:off x="230400" y="6091200"/>
            <a:ext cx="2133600" cy="123111"/>
          </a:xfrm>
          <a:prstGeom prst="rect">
            <a:avLst/>
          </a:prstGeom>
        </p:spPr>
        <p:txBody>
          <a:bodyPr lIns="0" tIns="0" rIns="0" bIns="0">
            <a:spAutoFit/>
          </a:bodyPr>
          <a:lstStyle>
            <a:lvl1pPr>
              <a:defRPr sz="800"/>
            </a:lvl1pPr>
          </a:lstStyle>
          <a:p>
            <a:fld id="{6C053BF0-EA59-4B93-813B-D5347553CF35}" type="datetime4">
              <a:rPr lang="en-US" noProof="0" smtClean="0"/>
              <a:pPr/>
              <a:t>December 10, 2012</a:t>
            </a:fld>
            <a:endParaRPr lang="en-GB" noProof="0"/>
          </a:p>
        </p:txBody>
      </p:sp>
      <p:sp>
        <p:nvSpPr>
          <p:cNvPr id="16" name="Footer Placeholder 4"/>
          <p:cNvSpPr>
            <a:spLocks noGrp="1"/>
          </p:cNvSpPr>
          <p:nvPr>
            <p:ph type="ftr" sz="quarter" idx="3"/>
          </p:nvPr>
        </p:nvSpPr>
        <p:spPr>
          <a:xfrm>
            <a:off x="230400" y="6264000"/>
            <a:ext cx="2895600" cy="123111"/>
          </a:xfrm>
          <a:prstGeom prst="rect">
            <a:avLst/>
          </a:prstGeom>
        </p:spPr>
        <p:txBody>
          <a:bodyPr lIns="0" tIns="0" rIns="0" bIns="0">
            <a:spAutoFit/>
          </a:bodyPr>
          <a:lstStyle>
            <a:lvl1pPr>
              <a:defRPr sz="800"/>
            </a:lvl1pPr>
          </a:lstStyle>
          <a:p>
            <a:endParaRPr lang="en-GB" noProof="0"/>
          </a:p>
        </p:txBody>
      </p:sp>
      <p:sp>
        <p:nvSpPr>
          <p:cNvPr id="17" name="Slide Number Placeholder 5"/>
          <p:cNvSpPr>
            <a:spLocks noGrp="1"/>
          </p:cNvSpPr>
          <p:nvPr>
            <p:ph type="sldNum" sz="quarter" idx="4"/>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
        <p:nvSpPr>
          <p:cNvPr id="4" name="Espace réservé du texte 3"/>
          <p:cNvSpPr>
            <a:spLocks noGrp="1"/>
          </p:cNvSpPr>
          <p:nvPr>
            <p:ph type="body" sz="half" idx="2"/>
          </p:nvPr>
        </p:nvSpPr>
        <p:spPr>
          <a:xfrm>
            <a:off x="2004284" y="5367338"/>
            <a:ext cx="5486400" cy="490554"/>
          </a:xfrm>
          <a:noFill/>
        </p:spPr>
        <p:txBody>
          <a:bodyPr/>
          <a:lstStyle>
            <a:lvl1pPr marL="0" indent="0">
              <a:buNone/>
              <a:defRPr sz="1800">
                <a:solidFill>
                  <a:srgbClr val="4C4C4C"/>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 name="Titre 1"/>
          <p:cNvSpPr>
            <a:spLocks noGrp="1"/>
          </p:cNvSpPr>
          <p:nvPr>
            <p:ph type="title"/>
          </p:nvPr>
        </p:nvSpPr>
        <p:spPr>
          <a:xfrm>
            <a:off x="1999537" y="2786400"/>
            <a:ext cx="6912000" cy="1440000"/>
          </a:xfrm>
          <a:noFill/>
        </p:spPr>
        <p:txBody>
          <a:bodyPr anchor="t"/>
          <a:lstStyle>
            <a:lvl1pPr algn="l">
              <a:defRPr sz="4000" b="1" cap="none">
                <a:solidFill>
                  <a:srgbClr val="00755C"/>
                </a:solidFill>
                <a:latin typeface="+mn-lt"/>
              </a:defRPr>
            </a:lvl1pPr>
          </a:lstStyle>
          <a:p>
            <a:r>
              <a:rPr lang="en-US" noProof="0" smtClean="0"/>
              <a:t>Click to edit Master title style</a:t>
            </a:r>
            <a:endParaRPr lang="en-GB" noProof="0"/>
          </a:p>
        </p:txBody>
      </p:sp>
      <p:sp>
        <p:nvSpPr>
          <p:cNvPr id="3" name="Date Placeholder 3"/>
          <p:cNvSpPr>
            <a:spLocks noGrp="1"/>
          </p:cNvSpPr>
          <p:nvPr>
            <p:ph type="dt" sz="half" idx="10"/>
          </p:nvPr>
        </p:nvSpPr>
        <p:spPr>
          <a:xfrm>
            <a:off x="230400" y="6091200"/>
            <a:ext cx="2133600" cy="123111"/>
          </a:xfrm>
          <a:prstGeom prst="rect">
            <a:avLst/>
          </a:prstGeom>
        </p:spPr>
        <p:txBody>
          <a:bodyPr lIns="0" tIns="0" rIns="0" bIns="0">
            <a:spAutoFit/>
          </a:bodyPr>
          <a:lstStyle>
            <a:lvl1pPr>
              <a:defRPr sz="800"/>
            </a:lvl1pPr>
          </a:lstStyle>
          <a:p>
            <a:fld id="{66417DB1-62C5-424D-8FED-FA16D25956F8}" type="datetime4">
              <a:rPr lang="en-US" noProof="0" smtClean="0"/>
              <a:pPr/>
              <a:t>December 10, 2012</a:t>
            </a:fld>
            <a:endParaRPr lang="en-GB" noProof="0"/>
          </a:p>
        </p:txBody>
      </p:sp>
      <p:sp>
        <p:nvSpPr>
          <p:cNvPr id="4" name="Footer Placeholder 4"/>
          <p:cNvSpPr>
            <a:spLocks noGrp="1"/>
          </p:cNvSpPr>
          <p:nvPr>
            <p:ph type="ftr" sz="quarter" idx="3"/>
          </p:nvPr>
        </p:nvSpPr>
        <p:spPr>
          <a:xfrm>
            <a:off x="230400" y="6264000"/>
            <a:ext cx="2895600" cy="123111"/>
          </a:xfrm>
          <a:prstGeom prst="rect">
            <a:avLst/>
          </a:prstGeom>
        </p:spPr>
        <p:txBody>
          <a:bodyPr lIns="0" tIns="0" rIns="0" bIns="0">
            <a:spAutoFit/>
          </a:bodyPr>
          <a:lstStyle>
            <a:lvl1pPr>
              <a:defRPr sz="800"/>
            </a:lvl1pPr>
          </a:lstStyle>
          <a:p>
            <a:endParaRPr lang="en-GB" noProof="0"/>
          </a:p>
        </p:txBody>
      </p:sp>
      <p:sp>
        <p:nvSpPr>
          <p:cNvPr id="5" name="Slide Number Placeholder 5"/>
          <p:cNvSpPr>
            <a:spLocks noGrp="1"/>
          </p:cNvSpPr>
          <p:nvPr>
            <p:ph type="sldNum" sz="quarter" idx="4"/>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133600" y="1143000"/>
            <a:ext cx="6324600" cy="4114800"/>
          </a:xfrm>
        </p:spPr>
        <p:txBody>
          <a:bodyPr/>
          <a:lstStyle/>
          <a:p>
            <a:endParaRPr lang="en-US"/>
          </a:p>
        </p:txBody>
      </p:sp>
      <p:sp>
        <p:nvSpPr>
          <p:cNvPr id="4" name="Slide Number Placeholder 3"/>
          <p:cNvSpPr>
            <a:spLocks noGrp="1"/>
          </p:cNvSpPr>
          <p:nvPr>
            <p:ph type="sldNum" sz="quarter" idx="10"/>
          </p:nvPr>
        </p:nvSpPr>
        <p:spPr>
          <a:xfrm>
            <a:off x="6553200" y="6248400"/>
            <a:ext cx="1905000" cy="457200"/>
          </a:xfrm>
        </p:spPr>
        <p:txBody>
          <a:bodyPr/>
          <a:lstStyle>
            <a:lvl1pPr>
              <a:defRPr/>
            </a:lvl1pPr>
          </a:lstStyle>
          <a:p>
            <a:fld id="{D6A0D704-E9C8-4A98-8ED1-CF599B2D9A8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 Teal">
    <p:spTree>
      <p:nvGrpSpPr>
        <p:cNvPr id="1" name=""/>
        <p:cNvGrpSpPr/>
        <p:nvPr/>
      </p:nvGrpSpPr>
      <p:grpSpPr>
        <a:xfrm>
          <a:off x="0" y="0"/>
          <a:ext cx="0" cy="0"/>
          <a:chOff x="0" y="0"/>
          <a:chExt cx="0" cy="0"/>
        </a:xfrm>
      </p:grpSpPr>
      <p:pic>
        <p:nvPicPr>
          <p:cNvPr id="6" name="Image 5" descr="golder_associates_first.jpg"/>
          <p:cNvPicPr>
            <a:picLocks noChangeAspect="1"/>
          </p:cNvPicPr>
          <p:nvPr userDrawn="1"/>
        </p:nvPicPr>
        <p:blipFill>
          <a:blip r:embed="rId2" cstate="print"/>
          <a:stretch>
            <a:fillRect/>
          </a:stretch>
        </p:blipFill>
        <p:spPr>
          <a:xfrm>
            <a:off x="0" y="793"/>
            <a:ext cx="9147600" cy="6859110"/>
          </a:xfrm>
          <a:prstGeom prst="rect">
            <a:avLst/>
          </a:prstGeom>
        </p:spPr>
      </p:pic>
      <p:sp>
        <p:nvSpPr>
          <p:cNvPr id="8" name="Titre 7"/>
          <p:cNvSpPr>
            <a:spLocks noGrp="1"/>
          </p:cNvSpPr>
          <p:nvPr>
            <p:ph type="title"/>
          </p:nvPr>
        </p:nvSpPr>
        <p:spPr>
          <a:xfrm>
            <a:off x="648000" y="3886208"/>
            <a:ext cx="8001056" cy="1185866"/>
          </a:xfrm>
        </p:spPr>
        <p:txBody>
          <a:bodyPr anchor="t"/>
          <a:lstStyle>
            <a:lvl1pPr>
              <a:defRPr sz="3200">
                <a:solidFill>
                  <a:srgbClr val="00755C"/>
                </a:solidFill>
              </a:defRPr>
            </a:lvl1pPr>
          </a:lstStyle>
          <a:p>
            <a:r>
              <a:rPr lang="en-US" noProof="0" smtClean="0"/>
              <a:t>Click to edit Master title style</a:t>
            </a:r>
            <a:endParaRPr lang="en-GB" noProof="0" dirty="0"/>
          </a:p>
        </p:txBody>
      </p:sp>
      <p:sp>
        <p:nvSpPr>
          <p:cNvPr id="5" name="Sous-titre 2"/>
          <p:cNvSpPr>
            <a:spLocks noGrp="1"/>
          </p:cNvSpPr>
          <p:nvPr>
            <p:ph type="subTitle" idx="1"/>
          </p:nvPr>
        </p:nvSpPr>
        <p:spPr>
          <a:xfrm>
            <a:off x="648000" y="3286124"/>
            <a:ext cx="8001056" cy="432000"/>
          </a:xfrm>
          <a:noFill/>
        </p:spPr>
        <p:txBody>
          <a:bodyPr/>
          <a:lstStyle>
            <a:lvl1pPr marL="0" indent="0" algn="l">
              <a:buNone/>
              <a:defRPr>
                <a:solidFill>
                  <a:srgbClr val="00755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smtClean="0"/>
              <a:t>Click to edit Master subtitle style</a:t>
            </a:r>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re 1"/>
          <p:cNvSpPr>
            <a:spLocks noGrp="1"/>
          </p:cNvSpPr>
          <p:nvPr>
            <p:ph type="title"/>
          </p:nvPr>
        </p:nvSpPr>
        <p:spPr>
          <a:xfrm>
            <a:off x="1999537" y="3500438"/>
            <a:ext cx="6912000" cy="714380"/>
          </a:xfrm>
          <a:noFill/>
        </p:spPr>
        <p:txBody>
          <a:bodyPr anchor="t"/>
          <a:lstStyle>
            <a:lvl1pPr algn="l">
              <a:defRPr sz="2000" b="0" cap="none">
                <a:solidFill>
                  <a:srgbClr val="00755C"/>
                </a:solidFill>
                <a:latin typeface="+mn-lt"/>
              </a:defRPr>
            </a:lvl1pPr>
          </a:lstStyle>
          <a:p>
            <a:r>
              <a:rPr lang="en-US" noProof="0" smtClean="0"/>
              <a:t>Click to edit Master title style</a:t>
            </a:r>
            <a:endParaRPr lang="en-GB" noProof="0"/>
          </a:p>
        </p:txBody>
      </p:sp>
      <p:sp>
        <p:nvSpPr>
          <p:cNvPr id="3" name="Espace réservé du texte 2"/>
          <p:cNvSpPr>
            <a:spLocks noGrp="1"/>
          </p:cNvSpPr>
          <p:nvPr>
            <p:ph type="body" idx="1"/>
          </p:nvPr>
        </p:nvSpPr>
        <p:spPr>
          <a:xfrm>
            <a:off x="1998000" y="4286267"/>
            <a:ext cx="6912000" cy="1500187"/>
          </a:xfrm>
          <a:noFill/>
        </p:spPr>
        <p:txBody>
          <a:bodyPr anchor="t"/>
          <a:lstStyle>
            <a:lvl1pPr marL="0" indent="0">
              <a:buNone/>
              <a:defRPr sz="2000">
                <a:solidFill>
                  <a:srgbClr val="00755C"/>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
        <p:nvSpPr>
          <p:cNvPr id="4" name="Date Placeholder 3"/>
          <p:cNvSpPr>
            <a:spLocks noGrp="1"/>
          </p:cNvSpPr>
          <p:nvPr>
            <p:ph type="dt" sz="half" idx="2"/>
          </p:nvPr>
        </p:nvSpPr>
        <p:spPr>
          <a:xfrm>
            <a:off x="230400" y="6091200"/>
            <a:ext cx="2133600" cy="123111"/>
          </a:xfrm>
          <a:prstGeom prst="rect">
            <a:avLst/>
          </a:prstGeom>
        </p:spPr>
        <p:txBody>
          <a:bodyPr lIns="0" tIns="0" rIns="0" bIns="0">
            <a:spAutoFit/>
          </a:bodyPr>
          <a:lstStyle>
            <a:lvl1pPr>
              <a:defRPr sz="800"/>
            </a:lvl1pPr>
          </a:lstStyle>
          <a:p>
            <a:fld id="{7E60F04F-00F3-4BA4-A517-6D465E1F3C85}" type="datetime4">
              <a:rPr lang="en-US" noProof="0" smtClean="0"/>
              <a:pPr/>
              <a:t>December 10, 2012</a:t>
            </a:fld>
            <a:endParaRPr lang="en-GB" noProof="0"/>
          </a:p>
        </p:txBody>
      </p:sp>
      <p:sp>
        <p:nvSpPr>
          <p:cNvPr id="5" name="Footer Placeholder 4"/>
          <p:cNvSpPr>
            <a:spLocks noGrp="1"/>
          </p:cNvSpPr>
          <p:nvPr>
            <p:ph type="ftr" sz="quarter" idx="3"/>
          </p:nvPr>
        </p:nvSpPr>
        <p:spPr>
          <a:xfrm>
            <a:off x="230400" y="6264000"/>
            <a:ext cx="2895600" cy="123111"/>
          </a:xfrm>
          <a:prstGeom prst="rect">
            <a:avLst/>
          </a:prstGeom>
        </p:spPr>
        <p:txBody>
          <a:bodyPr lIns="0" tIns="0" rIns="0" bIns="0">
            <a:spAutoFit/>
          </a:bodyPr>
          <a:lstStyle>
            <a:lvl1pPr>
              <a:defRPr sz="800"/>
            </a:lvl1pPr>
          </a:lstStyle>
          <a:p>
            <a:endParaRPr lang="en-GB" noProof="0"/>
          </a:p>
        </p:txBody>
      </p:sp>
      <p:sp>
        <p:nvSpPr>
          <p:cNvPr id="6" name="Slide Number Placeholder 5"/>
          <p:cNvSpPr>
            <a:spLocks noGrp="1"/>
          </p:cNvSpPr>
          <p:nvPr>
            <p:ph type="sldNum" sz="quarter" idx="4"/>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Click to edit Master title style</a:t>
            </a:r>
            <a:endParaRPr lang="en-GB" noProof="0"/>
          </a:p>
        </p:txBody>
      </p:sp>
      <p:sp>
        <p:nvSpPr>
          <p:cNvPr id="5" name="Date Placeholder 3"/>
          <p:cNvSpPr>
            <a:spLocks noGrp="1"/>
          </p:cNvSpPr>
          <p:nvPr>
            <p:ph type="dt" sz="half" idx="2"/>
          </p:nvPr>
        </p:nvSpPr>
        <p:spPr>
          <a:xfrm>
            <a:off x="230400" y="6091200"/>
            <a:ext cx="2133600" cy="123111"/>
          </a:xfrm>
          <a:prstGeom prst="rect">
            <a:avLst/>
          </a:prstGeom>
        </p:spPr>
        <p:txBody>
          <a:bodyPr lIns="0" tIns="0" rIns="0" bIns="0">
            <a:spAutoFit/>
          </a:bodyPr>
          <a:lstStyle>
            <a:lvl1pPr>
              <a:defRPr sz="800"/>
            </a:lvl1pPr>
          </a:lstStyle>
          <a:p>
            <a:fld id="{FBF0F2F3-31E2-462B-8B8D-4AA883A3C0FC}" type="datetime4">
              <a:rPr lang="en-US" noProof="0" smtClean="0"/>
              <a:pPr/>
              <a:t>December 10, 2012</a:t>
            </a:fld>
            <a:endParaRPr lang="en-GB" noProof="0"/>
          </a:p>
        </p:txBody>
      </p:sp>
      <p:sp>
        <p:nvSpPr>
          <p:cNvPr id="6" name="Footer Placeholder 4"/>
          <p:cNvSpPr>
            <a:spLocks noGrp="1"/>
          </p:cNvSpPr>
          <p:nvPr>
            <p:ph type="ftr" sz="quarter" idx="3"/>
          </p:nvPr>
        </p:nvSpPr>
        <p:spPr>
          <a:xfrm>
            <a:off x="230400" y="6264000"/>
            <a:ext cx="2895600" cy="123111"/>
          </a:xfrm>
          <a:prstGeom prst="rect">
            <a:avLst/>
          </a:prstGeom>
        </p:spPr>
        <p:txBody>
          <a:bodyPr lIns="0" tIns="0" rIns="0" bIns="0">
            <a:spAutoFit/>
          </a:bodyPr>
          <a:lstStyle>
            <a:lvl1pPr>
              <a:defRPr sz="800"/>
            </a:lvl1pPr>
          </a:lstStyle>
          <a:p>
            <a:endParaRPr lang="en-GB" noProof="0"/>
          </a:p>
        </p:txBody>
      </p:sp>
      <p:sp>
        <p:nvSpPr>
          <p:cNvPr id="7" name="Slide Number Placeholder 5"/>
          <p:cNvSpPr>
            <a:spLocks noGrp="1"/>
          </p:cNvSpPr>
          <p:nvPr>
            <p:ph type="sldNum" sz="quarter" idx="4"/>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
        <p:nvSpPr>
          <p:cNvPr id="3" name="Espace réservé du contenu 2"/>
          <p:cNvSpPr>
            <a:spLocks noGrp="1"/>
          </p:cNvSpPr>
          <p:nvPr>
            <p:ph idx="1"/>
          </p:nvPr>
        </p:nvSpPr>
        <p:spPr>
          <a:noFill/>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Click to edit Master title style</a:t>
            </a:r>
            <a:endParaRPr lang="en-GB" noProof="0"/>
          </a:p>
        </p:txBody>
      </p:sp>
      <p:sp>
        <p:nvSpPr>
          <p:cNvPr id="3" name="Espace réservé du contenu 2"/>
          <p:cNvSpPr>
            <a:spLocks noGrp="1"/>
          </p:cNvSpPr>
          <p:nvPr>
            <p:ph sz="half" idx="1"/>
          </p:nvPr>
        </p:nvSpPr>
        <p:spPr>
          <a:xfrm>
            <a:off x="230400" y="950400"/>
            <a:ext cx="4248000" cy="5022000"/>
          </a:xfrm>
          <a:noFill/>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Espace réservé du contenu 3"/>
          <p:cNvSpPr>
            <a:spLocks noGrp="1"/>
          </p:cNvSpPr>
          <p:nvPr>
            <p:ph sz="half" idx="2"/>
          </p:nvPr>
        </p:nvSpPr>
        <p:spPr>
          <a:xfrm>
            <a:off x="4648200" y="950400"/>
            <a:ext cx="4248000" cy="5022000"/>
          </a:xfrm>
          <a:noFill/>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3"/>
          <p:cNvSpPr>
            <a:spLocks noGrp="1"/>
          </p:cNvSpPr>
          <p:nvPr>
            <p:ph type="dt" sz="half" idx="10"/>
          </p:nvPr>
        </p:nvSpPr>
        <p:spPr>
          <a:xfrm>
            <a:off x="230400" y="6091200"/>
            <a:ext cx="2133600" cy="123111"/>
          </a:xfrm>
          <a:prstGeom prst="rect">
            <a:avLst/>
          </a:prstGeom>
        </p:spPr>
        <p:txBody>
          <a:bodyPr lIns="0" tIns="0" rIns="0" bIns="0">
            <a:spAutoFit/>
          </a:bodyPr>
          <a:lstStyle>
            <a:lvl1pPr>
              <a:defRPr sz="800"/>
            </a:lvl1pPr>
          </a:lstStyle>
          <a:p>
            <a:fld id="{493D5E3C-38FE-44E2-813A-DDDB267381A7}" type="datetime4">
              <a:rPr lang="en-US" noProof="0" smtClean="0"/>
              <a:pPr/>
              <a:t>December 10, 2012</a:t>
            </a:fld>
            <a:endParaRPr lang="en-GB" noProof="0"/>
          </a:p>
        </p:txBody>
      </p:sp>
      <p:sp>
        <p:nvSpPr>
          <p:cNvPr id="8" name="Footer Placeholder 4"/>
          <p:cNvSpPr>
            <a:spLocks noGrp="1"/>
          </p:cNvSpPr>
          <p:nvPr>
            <p:ph type="ftr" sz="quarter" idx="3"/>
          </p:nvPr>
        </p:nvSpPr>
        <p:spPr>
          <a:xfrm>
            <a:off x="230400" y="6264000"/>
            <a:ext cx="2895600" cy="123111"/>
          </a:xfrm>
          <a:prstGeom prst="rect">
            <a:avLst/>
          </a:prstGeom>
        </p:spPr>
        <p:txBody>
          <a:bodyPr lIns="0" tIns="0" rIns="0" bIns="0">
            <a:spAutoFit/>
          </a:bodyPr>
          <a:lstStyle>
            <a:lvl1pPr>
              <a:defRPr sz="800"/>
            </a:lvl1pPr>
          </a:lstStyle>
          <a:p>
            <a:endParaRPr lang="en-GB" noProof="0"/>
          </a:p>
        </p:txBody>
      </p:sp>
      <p:sp>
        <p:nvSpPr>
          <p:cNvPr id="9" name="Slide Number Placeholder 5"/>
          <p:cNvSpPr>
            <a:spLocks noGrp="1"/>
          </p:cNvSpPr>
          <p:nvPr>
            <p:ph type="sldNum" sz="quarter" idx="4"/>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amp; Title">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30400" y="950400"/>
            <a:ext cx="4248000" cy="639762"/>
          </a:xfrm>
          <a:noFill/>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Espace réservé du contenu 3"/>
          <p:cNvSpPr>
            <a:spLocks noGrp="1"/>
          </p:cNvSpPr>
          <p:nvPr>
            <p:ph sz="half" idx="2"/>
          </p:nvPr>
        </p:nvSpPr>
        <p:spPr>
          <a:xfrm>
            <a:off x="230400" y="1643050"/>
            <a:ext cx="4248000" cy="4286280"/>
          </a:xfrm>
          <a:noFill/>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Espace réservé du texte 4"/>
          <p:cNvSpPr>
            <a:spLocks noGrp="1"/>
          </p:cNvSpPr>
          <p:nvPr>
            <p:ph type="body" sz="quarter" idx="3"/>
          </p:nvPr>
        </p:nvSpPr>
        <p:spPr>
          <a:xfrm>
            <a:off x="4645024" y="950400"/>
            <a:ext cx="4248000" cy="639762"/>
          </a:xfrm>
          <a:noFill/>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Espace réservé du contenu 5"/>
          <p:cNvSpPr>
            <a:spLocks noGrp="1"/>
          </p:cNvSpPr>
          <p:nvPr>
            <p:ph sz="quarter" idx="4"/>
          </p:nvPr>
        </p:nvSpPr>
        <p:spPr>
          <a:xfrm>
            <a:off x="4645024" y="1643050"/>
            <a:ext cx="4248000" cy="4286280"/>
          </a:xfrm>
          <a:noFill/>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Titre 1"/>
          <p:cNvSpPr>
            <a:spLocks noGrp="1"/>
          </p:cNvSpPr>
          <p:nvPr>
            <p:ph type="title"/>
          </p:nvPr>
        </p:nvSpPr>
        <p:spPr>
          <a:xfrm>
            <a:off x="1981200" y="228600"/>
            <a:ext cx="6934200" cy="685800"/>
          </a:xfrm>
        </p:spPr>
        <p:txBody>
          <a:bodyPr/>
          <a:lstStyle/>
          <a:p>
            <a:r>
              <a:rPr lang="en-US" noProof="0" smtClean="0"/>
              <a:t>Click to edit Master title style</a:t>
            </a:r>
            <a:endParaRPr lang="en-GB" noProof="0"/>
          </a:p>
        </p:txBody>
      </p:sp>
      <p:sp>
        <p:nvSpPr>
          <p:cNvPr id="8" name="Date Placeholder 3"/>
          <p:cNvSpPr>
            <a:spLocks noGrp="1"/>
          </p:cNvSpPr>
          <p:nvPr>
            <p:ph type="dt" sz="half" idx="10"/>
          </p:nvPr>
        </p:nvSpPr>
        <p:spPr>
          <a:xfrm>
            <a:off x="230400" y="6091200"/>
            <a:ext cx="2133600" cy="123111"/>
          </a:xfrm>
          <a:prstGeom prst="rect">
            <a:avLst/>
          </a:prstGeom>
        </p:spPr>
        <p:txBody>
          <a:bodyPr lIns="0" tIns="0" rIns="0" bIns="0">
            <a:spAutoFit/>
          </a:bodyPr>
          <a:lstStyle>
            <a:lvl1pPr>
              <a:defRPr sz="800"/>
            </a:lvl1pPr>
          </a:lstStyle>
          <a:p>
            <a:fld id="{6DB9575A-FF85-4EF9-AFA3-791F86043E67}" type="datetime4">
              <a:rPr lang="en-US" noProof="0" smtClean="0"/>
              <a:pPr/>
              <a:t>December 10, 2012</a:t>
            </a:fld>
            <a:endParaRPr lang="en-GB" noProof="0"/>
          </a:p>
        </p:txBody>
      </p:sp>
      <p:sp>
        <p:nvSpPr>
          <p:cNvPr id="10" name="Footer Placeholder 4"/>
          <p:cNvSpPr>
            <a:spLocks noGrp="1"/>
          </p:cNvSpPr>
          <p:nvPr>
            <p:ph type="ftr" sz="quarter" idx="11"/>
          </p:nvPr>
        </p:nvSpPr>
        <p:spPr>
          <a:xfrm>
            <a:off x="230400" y="6264000"/>
            <a:ext cx="2895600" cy="123111"/>
          </a:xfrm>
          <a:prstGeom prst="rect">
            <a:avLst/>
          </a:prstGeom>
        </p:spPr>
        <p:txBody>
          <a:bodyPr lIns="0" tIns="0" rIns="0" bIns="0">
            <a:spAutoFit/>
          </a:bodyPr>
          <a:lstStyle>
            <a:lvl1pPr>
              <a:defRPr sz="800"/>
            </a:lvl1pPr>
          </a:lstStyle>
          <a:p>
            <a:endParaRPr lang="en-GB" noProof="0"/>
          </a:p>
        </p:txBody>
      </p:sp>
      <p:sp>
        <p:nvSpPr>
          <p:cNvPr id="11" name="Slide Number Placeholder 5"/>
          <p:cNvSpPr>
            <a:spLocks noGrp="1"/>
          </p:cNvSpPr>
          <p:nvPr>
            <p:ph type="sldNum" sz="quarter" idx="12"/>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right)  &amp;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Click to edit Master title style</a:t>
            </a:r>
            <a:endParaRPr lang="en-GB" noProof="0"/>
          </a:p>
        </p:txBody>
      </p:sp>
      <p:sp>
        <p:nvSpPr>
          <p:cNvPr id="4" name="Espace réservé du contenu 3"/>
          <p:cNvSpPr>
            <a:spLocks noGrp="1"/>
          </p:cNvSpPr>
          <p:nvPr>
            <p:ph sz="half" idx="2"/>
          </p:nvPr>
        </p:nvSpPr>
        <p:spPr>
          <a:xfrm>
            <a:off x="2000232" y="950400"/>
            <a:ext cx="6915168" cy="5022000"/>
          </a:xfrm>
          <a:noFill/>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Espace réservé pour une image  2"/>
          <p:cNvSpPr>
            <a:spLocks noGrp="1"/>
          </p:cNvSpPr>
          <p:nvPr>
            <p:ph type="pic" idx="1"/>
          </p:nvPr>
        </p:nvSpPr>
        <p:spPr>
          <a:xfrm>
            <a:off x="182794" y="950400"/>
            <a:ext cx="1746000" cy="1440000"/>
          </a:xfrm>
          <a:no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GB" noProof="0"/>
          </a:p>
        </p:txBody>
      </p:sp>
      <p:sp>
        <p:nvSpPr>
          <p:cNvPr id="6" name="Date Placeholder 3"/>
          <p:cNvSpPr>
            <a:spLocks noGrp="1"/>
          </p:cNvSpPr>
          <p:nvPr>
            <p:ph type="dt" sz="half" idx="10"/>
          </p:nvPr>
        </p:nvSpPr>
        <p:spPr>
          <a:xfrm>
            <a:off x="230400" y="6091200"/>
            <a:ext cx="2133600" cy="123111"/>
          </a:xfrm>
          <a:prstGeom prst="rect">
            <a:avLst/>
          </a:prstGeom>
        </p:spPr>
        <p:txBody>
          <a:bodyPr lIns="0" tIns="0" rIns="0" bIns="0">
            <a:spAutoFit/>
          </a:bodyPr>
          <a:lstStyle>
            <a:lvl1pPr>
              <a:defRPr sz="800"/>
            </a:lvl1pPr>
          </a:lstStyle>
          <a:p>
            <a:fld id="{287A4378-4BDA-42AD-AA22-6AA2245B2CC5}" type="datetime4">
              <a:rPr lang="en-US" noProof="0" smtClean="0"/>
              <a:pPr/>
              <a:t>December 10, 2012</a:t>
            </a:fld>
            <a:endParaRPr lang="en-GB" noProof="0"/>
          </a:p>
        </p:txBody>
      </p:sp>
      <p:sp>
        <p:nvSpPr>
          <p:cNvPr id="8" name="Footer Placeholder 4"/>
          <p:cNvSpPr>
            <a:spLocks noGrp="1"/>
          </p:cNvSpPr>
          <p:nvPr>
            <p:ph type="ftr" sz="quarter" idx="3"/>
          </p:nvPr>
        </p:nvSpPr>
        <p:spPr>
          <a:xfrm>
            <a:off x="230400" y="6264000"/>
            <a:ext cx="2895600" cy="123111"/>
          </a:xfrm>
          <a:prstGeom prst="rect">
            <a:avLst/>
          </a:prstGeom>
        </p:spPr>
        <p:txBody>
          <a:bodyPr lIns="0" tIns="0" rIns="0" bIns="0">
            <a:spAutoFit/>
          </a:bodyPr>
          <a:lstStyle>
            <a:lvl1pPr>
              <a:defRPr sz="800"/>
            </a:lvl1pPr>
          </a:lstStyle>
          <a:p>
            <a:endParaRPr lang="en-GB" noProof="0"/>
          </a:p>
        </p:txBody>
      </p:sp>
      <p:sp>
        <p:nvSpPr>
          <p:cNvPr id="9" name="Slide Number Placeholder 5"/>
          <p:cNvSpPr>
            <a:spLocks noGrp="1"/>
          </p:cNvSpPr>
          <p:nvPr>
            <p:ph type="sldNum" sz="quarter" idx="4"/>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ottom)  &amp;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noProof="0" smtClean="0"/>
              <a:t>Click to edit Master title style</a:t>
            </a:r>
            <a:endParaRPr lang="en-GB" noProof="0"/>
          </a:p>
        </p:txBody>
      </p:sp>
      <p:sp>
        <p:nvSpPr>
          <p:cNvPr id="4" name="Espace réservé du contenu 3"/>
          <p:cNvSpPr>
            <a:spLocks noGrp="1"/>
          </p:cNvSpPr>
          <p:nvPr>
            <p:ph sz="half" idx="2"/>
          </p:nvPr>
        </p:nvSpPr>
        <p:spPr>
          <a:xfrm>
            <a:off x="230400" y="950400"/>
            <a:ext cx="8686800" cy="1296000"/>
          </a:xfrm>
          <a:noFill/>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6" name="Date Placeholder 3"/>
          <p:cNvSpPr>
            <a:spLocks noGrp="1"/>
          </p:cNvSpPr>
          <p:nvPr>
            <p:ph type="dt" sz="half" idx="10"/>
          </p:nvPr>
        </p:nvSpPr>
        <p:spPr>
          <a:xfrm>
            <a:off x="230400" y="6091200"/>
            <a:ext cx="2133600" cy="123111"/>
          </a:xfrm>
          <a:prstGeom prst="rect">
            <a:avLst/>
          </a:prstGeom>
        </p:spPr>
        <p:txBody>
          <a:bodyPr lIns="0" tIns="0" rIns="0" bIns="0">
            <a:spAutoFit/>
          </a:bodyPr>
          <a:lstStyle>
            <a:lvl1pPr>
              <a:defRPr sz="800"/>
            </a:lvl1pPr>
          </a:lstStyle>
          <a:p>
            <a:fld id="{82AF0589-9B14-483C-AA09-0840874C8649}" type="datetime4">
              <a:rPr lang="en-US" noProof="0" smtClean="0"/>
              <a:pPr/>
              <a:t>December 10, 2012</a:t>
            </a:fld>
            <a:endParaRPr lang="en-GB" noProof="0"/>
          </a:p>
        </p:txBody>
      </p:sp>
      <p:sp>
        <p:nvSpPr>
          <p:cNvPr id="8" name="Footer Placeholder 4"/>
          <p:cNvSpPr>
            <a:spLocks noGrp="1"/>
          </p:cNvSpPr>
          <p:nvPr>
            <p:ph type="ftr" sz="quarter" idx="3"/>
          </p:nvPr>
        </p:nvSpPr>
        <p:spPr>
          <a:xfrm>
            <a:off x="230400" y="6264000"/>
            <a:ext cx="2895600" cy="123111"/>
          </a:xfrm>
          <a:prstGeom prst="rect">
            <a:avLst/>
          </a:prstGeom>
        </p:spPr>
        <p:txBody>
          <a:bodyPr lIns="0" tIns="0" rIns="0" bIns="0">
            <a:spAutoFit/>
          </a:bodyPr>
          <a:lstStyle>
            <a:lvl1pPr>
              <a:defRPr sz="800"/>
            </a:lvl1pPr>
          </a:lstStyle>
          <a:p>
            <a:endParaRPr lang="en-GB" noProof="0"/>
          </a:p>
        </p:txBody>
      </p:sp>
      <p:sp>
        <p:nvSpPr>
          <p:cNvPr id="9" name="Slide Number Placeholder 5"/>
          <p:cNvSpPr>
            <a:spLocks noGrp="1"/>
          </p:cNvSpPr>
          <p:nvPr>
            <p:ph type="sldNum" sz="quarter" idx="4"/>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
        <p:nvSpPr>
          <p:cNvPr id="5" name="Espace réservé pour une image  2"/>
          <p:cNvSpPr>
            <a:spLocks noGrp="1"/>
          </p:cNvSpPr>
          <p:nvPr>
            <p:ph type="pic" idx="1"/>
          </p:nvPr>
        </p:nvSpPr>
        <p:spPr>
          <a:xfrm>
            <a:off x="230400" y="2285992"/>
            <a:ext cx="8686800" cy="3643338"/>
          </a:xfrm>
          <a:no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re 1"/>
          <p:cNvSpPr>
            <a:spLocks noGrp="1"/>
          </p:cNvSpPr>
          <p:nvPr>
            <p:ph type="title"/>
          </p:nvPr>
        </p:nvSpPr>
        <p:spPr>
          <a:xfrm>
            <a:off x="1981200" y="228600"/>
            <a:ext cx="6934200" cy="685800"/>
          </a:xfrm>
        </p:spPr>
        <p:txBody>
          <a:bodyPr/>
          <a:lstStyle/>
          <a:p>
            <a:r>
              <a:rPr lang="en-US" noProof="0" smtClean="0"/>
              <a:t>Click to edit Master title style</a:t>
            </a:r>
            <a:endParaRPr lang="en-GB" noProof="0"/>
          </a:p>
        </p:txBody>
      </p:sp>
      <p:sp>
        <p:nvSpPr>
          <p:cNvPr id="4" name="Date Placeholder 3"/>
          <p:cNvSpPr>
            <a:spLocks noGrp="1"/>
          </p:cNvSpPr>
          <p:nvPr>
            <p:ph type="dt" sz="half" idx="2"/>
          </p:nvPr>
        </p:nvSpPr>
        <p:spPr>
          <a:xfrm>
            <a:off x="230400" y="6091200"/>
            <a:ext cx="2133600" cy="123111"/>
          </a:xfrm>
          <a:prstGeom prst="rect">
            <a:avLst/>
          </a:prstGeom>
        </p:spPr>
        <p:txBody>
          <a:bodyPr lIns="0" tIns="0" rIns="0" bIns="0">
            <a:spAutoFit/>
          </a:bodyPr>
          <a:lstStyle>
            <a:lvl1pPr>
              <a:defRPr sz="800"/>
            </a:lvl1pPr>
          </a:lstStyle>
          <a:p>
            <a:fld id="{FA6009B2-A467-4F79-A2B9-795C08B755D4}" type="datetime4">
              <a:rPr lang="en-US" noProof="0" smtClean="0"/>
              <a:pPr/>
              <a:t>December 10, 2012</a:t>
            </a:fld>
            <a:endParaRPr lang="en-GB" noProof="0"/>
          </a:p>
        </p:txBody>
      </p:sp>
      <p:sp>
        <p:nvSpPr>
          <p:cNvPr id="5" name="Footer Placeholder 4"/>
          <p:cNvSpPr>
            <a:spLocks noGrp="1"/>
          </p:cNvSpPr>
          <p:nvPr>
            <p:ph type="ftr" sz="quarter" idx="3"/>
          </p:nvPr>
        </p:nvSpPr>
        <p:spPr>
          <a:xfrm>
            <a:off x="230400" y="6264000"/>
            <a:ext cx="2895600" cy="123111"/>
          </a:xfrm>
          <a:prstGeom prst="rect">
            <a:avLst/>
          </a:prstGeom>
        </p:spPr>
        <p:txBody>
          <a:bodyPr lIns="0" tIns="0" rIns="0" bIns="0">
            <a:spAutoFit/>
          </a:bodyPr>
          <a:lstStyle>
            <a:lvl1pPr>
              <a:defRPr sz="800"/>
            </a:lvl1pPr>
          </a:lstStyle>
          <a:p>
            <a:endParaRPr lang="en-GB" noProof="0"/>
          </a:p>
        </p:txBody>
      </p:sp>
      <p:sp>
        <p:nvSpPr>
          <p:cNvPr id="6" name="Slide Number Placeholder 5"/>
          <p:cNvSpPr>
            <a:spLocks noGrp="1"/>
          </p:cNvSpPr>
          <p:nvPr>
            <p:ph type="sldNum" sz="quarter" idx="4"/>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Image 11" descr="Golder_associates_slide_section.jpg"/>
          <p:cNvPicPr>
            <a:picLocks noChangeAspect="1"/>
          </p:cNvPicPr>
          <p:nvPr/>
        </p:nvPicPr>
        <p:blipFill>
          <a:blip r:embed="rId17" cstate="print"/>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981200" y="228600"/>
            <a:ext cx="6934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smtClean="0"/>
              <a:t>Click to edit Master title style</a:t>
            </a:r>
            <a:endParaRPr lang="en-GB" noProof="0" dirty="0" smtClean="0"/>
          </a:p>
        </p:txBody>
      </p:sp>
      <p:sp>
        <p:nvSpPr>
          <p:cNvPr id="1027" name="Rectangle 3"/>
          <p:cNvSpPr>
            <a:spLocks noGrp="1" noChangeArrowheads="1"/>
          </p:cNvSpPr>
          <p:nvPr>
            <p:ph type="body" idx="1"/>
          </p:nvPr>
        </p:nvSpPr>
        <p:spPr bwMode="auto">
          <a:xfrm>
            <a:off x="228600" y="950400"/>
            <a:ext cx="8686800" cy="5022000"/>
          </a:xfrm>
          <a:prstGeom prst="rect">
            <a:avLst/>
          </a:prstGeom>
          <a:noFill/>
          <a:ln w="9525">
            <a:noFill/>
            <a:miter lim="800000"/>
            <a:headEnd/>
            <a:tailEnd/>
          </a:ln>
        </p:spPr>
        <p:txBody>
          <a:bodyPr vert="horz" wrap="square" lIns="91440" tIns="14400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9" name="Date Placeholder 3"/>
          <p:cNvSpPr>
            <a:spLocks noGrp="1"/>
          </p:cNvSpPr>
          <p:nvPr>
            <p:ph type="dt" sz="half" idx="2"/>
          </p:nvPr>
        </p:nvSpPr>
        <p:spPr>
          <a:xfrm>
            <a:off x="230400" y="6091200"/>
            <a:ext cx="2133600" cy="123111"/>
          </a:xfrm>
          <a:prstGeom prst="rect">
            <a:avLst/>
          </a:prstGeom>
        </p:spPr>
        <p:txBody>
          <a:bodyPr lIns="0" tIns="0" rIns="0" bIns="0">
            <a:spAutoFit/>
          </a:bodyPr>
          <a:lstStyle>
            <a:lvl1pPr>
              <a:defRPr sz="800"/>
            </a:lvl1pPr>
          </a:lstStyle>
          <a:p>
            <a:fld id="{39ED7FB3-3BA2-45CD-BBA7-C8ED7B53392F}" type="datetime4">
              <a:rPr lang="en-US" noProof="0" smtClean="0"/>
              <a:pPr/>
              <a:t>December 10, 2012</a:t>
            </a:fld>
            <a:endParaRPr lang="en-GB" noProof="0" dirty="0"/>
          </a:p>
        </p:txBody>
      </p:sp>
      <p:sp>
        <p:nvSpPr>
          <p:cNvPr id="10" name="Footer Placeholder 4"/>
          <p:cNvSpPr>
            <a:spLocks noGrp="1"/>
          </p:cNvSpPr>
          <p:nvPr>
            <p:ph type="ftr" sz="quarter" idx="3"/>
          </p:nvPr>
        </p:nvSpPr>
        <p:spPr>
          <a:xfrm>
            <a:off x="230400" y="6264000"/>
            <a:ext cx="2895600" cy="123111"/>
          </a:xfrm>
          <a:prstGeom prst="rect">
            <a:avLst/>
          </a:prstGeom>
        </p:spPr>
        <p:txBody>
          <a:bodyPr lIns="0" tIns="0" rIns="0" bIns="0">
            <a:spAutoFit/>
          </a:bodyPr>
          <a:lstStyle>
            <a:lvl1pPr>
              <a:defRPr sz="800"/>
            </a:lvl1pPr>
          </a:lstStyle>
          <a:p>
            <a:endParaRPr lang="en-GB" noProof="0" dirty="0"/>
          </a:p>
        </p:txBody>
      </p:sp>
      <p:sp>
        <p:nvSpPr>
          <p:cNvPr id="11" name="Slide Number Placeholder 5"/>
          <p:cNvSpPr>
            <a:spLocks noGrp="1"/>
          </p:cNvSpPr>
          <p:nvPr>
            <p:ph type="sldNum" sz="quarter" idx="4"/>
          </p:nvPr>
        </p:nvSpPr>
        <p:spPr>
          <a:xfrm>
            <a:off x="4215600" y="6091200"/>
            <a:ext cx="698400" cy="123111"/>
          </a:xfrm>
          <a:prstGeom prst="rect">
            <a:avLst/>
          </a:prstGeom>
        </p:spPr>
        <p:txBody>
          <a:bodyPr lIns="0" tIns="0" rIns="0" bIns="0">
            <a:spAutoFit/>
          </a:bodyPr>
          <a:lstStyle>
            <a:lvl1pPr algn="ctr">
              <a:defRPr sz="800"/>
            </a:lvl1pPr>
          </a:lstStyle>
          <a:p>
            <a:fld id="{1E42F5B4-DBEA-492C-87D8-0D6A08CAEE5F}" type="slidenum">
              <a:rPr lang="en-GB" noProof="0" smtClean="0"/>
              <a:pPr/>
              <a:t>‹#›</a:t>
            </a:fld>
            <a:endParaRPr lang="en-GB" noProof="0"/>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51" r:id="rId3"/>
    <p:sldLayoutId id="2147483650" r:id="rId4"/>
    <p:sldLayoutId id="2147483652" r:id="rId5"/>
    <p:sldLayoutId id="2147483653" r:id="rId6"/>
    <p:sldLayoutId id="2147483662" r:id="rId7"/>
    <p:sldLayoutId id="2147483664" r:id="rId8"/>
    <p:sldLayoutId id="2147483654" r:id="rId9"/>
    <p:sldLayoutId id="2147483655" r:id="rId10"/>
    <p:sldLayoutId id="2147483656" r:id="rId11"/>
    <p:sldLayoutId id="2147483660" r:id="rId12"/>
    <p:sldLayoutId id="2147483657" r:id="rId13"/>
    <p:sldLayoutId id="2147483665" r:id="rId14"/>
    <p:sldLayoutId id="2147483667" r:id="rId15"/>
  </p:sldLayoutIdLst>
  <p:hf hdr="0" ftr="0"/>
  <p:txStyles>
    <p:titleStyle>
      <a:lvl1pPr algn="l" rtl="0" eaLnBrk="1" fontAlgn="base" hangingPunct="1">
        <a:spcBef>
          <a:spcPct val="0"/>
        </a:spcBef>
        <a:spcAft>
          <a:spcPct val="0"/>
        </a:spcAft>
        <a:defRPr sz="2400" b="1">
          <a:solidFill>
            <a:srgbClr val="00755C"/>
          </a:solidFill>
          <a:latin typeface="+mj-lt"/>
          <a:ea typeface="+mj-ea"/>
          <a:cs typeface="+mj-cs"/>
        </a:defRPr>
      </a:lvl1pPr>
      <a:lvl2pPr algn="l" rtl="0" eaLnBrk="1" fontAlgn="base" hangingPunct="1">
        <a:spcBef>
          <a:spcPct val="0"/>
        </a:spcBef>
        <a:spcAft>
          <a:spcPct val="0"/>
        </a:spcAft>
        <a:defRPr b="1">
          <a:solidFill>
            <a:schemeClr val="bg1"/>
          </a:solidFill>
          <a:latin typeface="Arial" charset="0"/>
          <a:ea typeface="ヒラギノ角ゴ Pro W3" pitchFamily="-32" charset="-128"/>
        </a:defRPr>
      </a:lvl2pPr>
      <a:lvl3pPr algn="l" rtl="0" eaLnBrk="1" fontAlgn="base" hangingPunct="1">
        <a:spcBef>
          <a:spcPct val="0"/>
        </a:spcBef>
        <a:spcAft>
          <a:spcPct val="0"/>
        </a:spcAft>
        <a:defRPr b="1">
          <a:solidFill>
            <a:schemeClr val="bg1"/>
          </a:solidFill>
          <a:latin typeface="Arial" charset="0"/>
          <a:ea typeface="ヒラギノ角ゴ Pro W3" pitchFamily="-32" charset="-128"/>
        </a:defRPr>
      </a:lvl3pPr>
      <a:lvl4pPr algn="l" rtl="0" eaLnBrk="1" fontAlgn="base" hangingPunct="1">
        <a:spcBef>
          <a:spcPct val="0"/>
        </a:spcBef>
        <a:spcAft>
          <a:spcPct val="0"/>
        </a:spcAft>
        <a:defRPr b="1">
          <a:solidFill>
            <a:schemeClr val="bg1"/>
          </a:solidFill>
          <a:latin typeface="Arial" charset="0"/>
          <a:ea typeface="ヒラギノ角ゴ Pro W3" pitchFamily="-32" charset="-128"/>
        </a:defRPr>
      </a:lvl4pPr>
      <a:lvl5pPr algn="l" rtl="0" eaLnBrk="1" fontAlgn="base" hangingPunct="1">
        <a:spcBef>
          <a:spcPct val="0"/>
        </a:spcBef>
        <a:spcAft>
          <a:spcPct val="0"/>
        </a:spcAft>
        <a:defRPr b="1">
          <a:solidFill>
            <a:schemeClr val="bg1"/>
          </a:solidFill>
          <a:latin typeface="Arial" charset="0"/>
          <a:ea typeface="ヒラギノ角ゴ Pro W3" pitchFamily="-32" charset="-128"/>
        </a:defRPr>
      </a:lvl5pPr>
      <a:lvl6pPr marL="457200" algn="l" rtl="0" eaLnBrk="1" fontAlgn="base" hangingPunct="1">
        <a:spcBef>
          <a:spcPct val="0"/>
        </a:spcBef>
        <a:spcAft>
          <a:spcPct val="0"/>
        </a:spcAft>
        <a:defRPr b="1">
          <a:solidFill>
            <a:schemeClr val="bg1"/>
          </a:solidFill>
          <a:latin typeface="Arial" charset="0"/>
          <a:ea typeface="ヒラギノ角ゴ Pro W3" pitchFamily="-32" charset="-128"/>
        </a:defRPr>
      </a:lvl6pPr>
      <a:lvl7pPr marL="914400" algn="l" rtl="0" eaLnBrk="1" fontAlgn="base" hangingPunct="1">
        <a:spcBef>
          <a:spcPct val="0"/>
        </a:spcBef>
        <a:spcAft>
          <a:spcPct val="0"/>
        </a:spcAft>
        <a:defRPr b="1">
          <a:solidFill>
            <a:schemeClr val="bg1"/>
          </a:solidFill>
          <a:latin typeface="Arial" charset="0"/>
          <a:ea typeface="ヒラギノ角ゴ Pro W3" pitchFamily="-32" charset="-128"/>
        </a:defRPr>
      </a:lvl7pPr>
      <a:lvl8pPr marL="1371600" algn="l" rtl="0" eaLnBrk="1" fontAlgn="base" hangingPunct="1">
        <a:spcBef>
          <a:spcPct val="0"/>
        </a:spcBef>
        <a:spcAft>
          <a:spcPct val="0"/>
        </a:spcAft>
        <a:defRPr b="1">
          <a:solidFill>
            <a:schemeClr val="bg1"/>
          </a:solidFill>
          <a:latin typeface="Arial" charset="0"/>
          <a:ea typeface="ヒラギノ角ゴ Pro W3" pitchFamily="-32" charset="-128"/>
        </a:defRPr>
      </a:lvl8pPr>
      <a:lvl9pPr marL="1828800" algn="l" rtl="0" eaLnBrk="1" fontAlgn="base" hangingPunct="1">
        <a:spcBef>
          <a:spcPct val="0"/>
        </a:spcBef>
        <a:spcAft>
          <a:spcPct val="0"/>
        </a:spcAft>
        <a:defRPr b="1">
          <a:solidFill>
            <a:schemeClr val="bg1"/>
          </a:solidFill>
          <a:latin typeface="Arial" charset="0"/>
          <a:ea typeface="ヒラギノ角ゴ Pro W3" pitchFamily="-32" charset="-128"/>
        </a:defRPr>
      </a:lvl9pPr>
    </p:titleStyle>
    <p:bodyStyle>
      <a:lvl1pPr marL="342900" indent="-342900" algn="l" rtl="0" eaLnBrk="1" fontAlgn="base" hangingPunct="1">
        <a:spcBef>
          <a:spcPct val="20000"/>
        </a:spcBef>
        <a:spcAft>
          <a:spcPct val="0"/>
        </a:spcAft>
        <a:buClr>
          <a:srgbClr val="0C8164"/>
        </a:buClr>
        <a:buSzPct val="80000"/>
        <a:buFont typeface="Wingdings" pitchFamily="-32" charset="2"/>
        <a:buChar char="n"/>
        <a:defRPr sz="2000">
          <a:solidFill>
            <a:srgbClr val="4C4C4C"/>
          </a:solidFill>
          <a:latin typeface="+mn-lt"/>
          <a:ea typeface="+mn-ea"/>
          <a:cs typeface="+mn-cs"/>
        </a:defRPr>
      </a:lvl1pPr>
      <a:lvl2pPr marL="742950" indent="-285750" algn="l" rtl="0" eaLnBrk="1" fontAlgn="base" hangingPunct="1">
        <a:spcBef>
          <a:spcPct val="20000"/>
        </a:spcBef>
        <a:spcAft>
          <a:spcPct val="0"/>
        </a:spcAft>
        <a:buClr>
          <a:srgbClr val="0C8164"/>
        </a:buClr>
        <a:buSzPct val="80000"/>
        <a:buFont typeface="Wingdings" pitchFamily="-32" charset="2"/>
        <a:buChar char="n"/>
        <a:defRPr sz="2000">
          <a:solidFill>
            <a:srgbClr val="4C4C4C"/>
          </a:solidFill>
          <a:latin typeface="+mn-lt"/>
          <a:ea typeface="+mn-ea"/>
        </a:defRPr>
      </a:lvl2pPr>
      <a:lvl3pPr marL="1143000" indent="-228600" algn="l" rtl="0" eaLnBrk="1" fontAlgn="base" hangingPunct="1">
        <a:spcBef>
          <a:spcPct val="20000"/>
        </a:spcBef>
        <a:spcAft>
          <a:spcPct val="0"/>
        </a:spcAft>
        <a:buClr>
          <a:srgbClr val="0C8164"/>
        </a:buClr>
        <a:buSzPct val="80000"/>
        <a:buFont typeface="Wingdings" pitchFamily="-32" charset="2"/>
        <a:buChar char="n"/>
        <a:defRPr sz="1800">
          <a:solidFill>
            <a:srgbClr val="4C4C4C"/>
          </a:solidFill>
          <a:latin typeface="+mn-lt"/>
          <a:ea typeface="+mn-ea"/>
        </a:defRPr>
      </a:lvl3pPr>
      <a:lvl4pPr marL="1600200" indent="-228600" algn="l" rtl="0" eaLnBrk="1" fontAlgn="base" hangingPunct="1">
        <a:spcBef>
          <a:spcPct val="20000"/>
        </a:spcBef>
        <a:spcAft>
          <a:spcPct val="0"/>
        </a:spcAft>
        <a:buClr>
          <a:srgbClr val="0C8164"/>
        </a:buClr>
        <a:buSzPct val="80000"/>
        <a:buFont typeface="Wingdings" pitchFamily="-32" charset="2"/>
        <a:buChar char="n"/>
        <a:defRPr sz="1800">
          <a:solidFill>
            <a:srgbClr val="4C4C4C"/>
          </a:solidFill>
          <a:latin typeface="+mn-lt"/>
          <a:ea typeface="+mn-ea"/>
        </a:defRPr>
      </a:lvl4pPr>
      <a:lvl5pPr marL="2057400" indent="-228600" algn="l" rtl="0" eaLnBrk="1" fontAlgn="base" hangingPunct="1">
        <a:spcBef>
          <a:spcPct val="20000"/>
        </a:spcBef>
        <a:spcAft>
          <a:spcPct val="0"/>
        </a:spcAft>
        <a:buClr>
          <a:srgbClr val="0C8164"/>
        </a:buClr>
        <a:buSzPct val="80000"/>
        <a:buFont typeface="Wingdings" pitchFamily="-32" charset="2"/>
        <a:buChar char="n"/>
        <a:defRPr sz="1800">
          <a:solidFill>
            <a:srgbClr val="4C4C4C"/>
          </a:solidFill>
          <a:latin typeface="+mn-lt"/>
          <a:ea typeface="+mn-ea"/>
        </a:defRPr>
      </a:lvl5pPr>
      <a:lvl6pPr marL="2514600" indent="-228600" algn="l" rtl="0" eaLnBrk="1" fontAlgn="base" hangingPunct="1">
        <a:spcBef>
          <a:spcPct val="20000"/>
        </a:spcBef>
        <a:spcAft>
          <a:spcPct val="0"/>
        </a:spcAft>
        <a:buClr>
          <a:srgbClr val="0C8164"/>
        </a:buClr>
        <a:buSzPct val="80000"/>
        <a:buFont typeface="Wingdings" pitchFamily="-32" charset="2"/>
        <a:buChar char="n"/>
        <a:defRPr sz="1400">
          <a:solidFill>
            <a:srgbClr val="4C4C4C"/>
          </a:solidFill>
          <a:latin typeface="+mn-lt"/>
          <a:ea typeface="+mn-ea"/>
        </a:defRPr>
      </a:lvl6pPr>
      <a:lvl7pPr marL="2971800" indent="-228600" algn="l" rtl="0" eaLnBrk="1" fontAlgn="base" hangingPunct="1">
        <a:spcBef>
          <a:spcPct val="20000"/>
        </a:spcBef>
        <a:spcAft>
          <a:spcPct val="0"/>
        </a:spcAft>
        <a:buClr>
          <a:srgbClr val="0C8164"/>
        </a:buClr>
        <a:buSzPct val="80000"/>
        <a:buFont typeface="Wingdings" pitchFamily="-32" charset="2"/>
        <a:buChar char="n"/>
        <a:defRPr sz="1400">
          <a:solidFill>
            <a:srgbClr val="4C4C4C"/>
          </a:solidFill>
          <a:latin typeface="+mn-lt"/>
          <a:ea typeface="+mn-ea"/>
        </a:defRPr>
      </a:lvl7pPr>
      <a:lvl8pPr marL="3429000" indent="-228600" algn="l" rtl="0" eaLnBrk="1" fontAlgn="base" hangingPunct="1">
        <a:spcBef>
          <a:spcPct val="20000"/>
        </a:spcBef>
        <a:spcAft>
          <a:spcPct val="0"/>
        </a:spcAft>
        <a:buClr>
          <a:srgbClr val="0C8164"/>
        </a:buClr>
        <a:buSzPct val="80000"/>
        <a:buFont typeface="Wingdings" pitchFamily="-32" charset="2"/>
        <a:buChar char="n"/>
        <a:defRPr sz="1400">
          <a:solidFill>
            <a:srgbClr val="4C4C4C"/>
          </a:solidFill>
          <a:latin typeface="+mn-lt"/>
          <a:ea typeface="+mn-ea"/>
        </a:defRPr>
      </a:lvl8pPr>
      <a:lvl9pPr marL="3886200" indent="-228600" algn="l" rtl="0" eaLnBrk="1" fontAlgn="base" hangingPunct="1">
        <a:spcBef>
          <a:spcPct val="20000"/>
        </a:spcBef>
        <a:spcAft>
          <a:spcPct val="0"/>
        </a:spcAft>
        <a:buClr>
          <a:srgbClr val="0C8164"/>
        </a:buClr>
        <a:buSzPct val="80000"/>
        <a:buFont typeface="Wingdings" pitchFamily="-32" charset="2"/>
        <a:buChar char="n"/>
        <a:defRPr sz="1400">
          <a:solidFill>
            <a:srgbClr val="4C4C4C"/>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001056" cy="1600200"/>
          </a:xfrm>
        </p:spPr>
        <p:txBody>
          <a:bodyPr/>
          <a:lstStyle/>
          <a:p>
            <a:r>
              <a:rPr lang="en-US" sz="3600" dirty="0" smtClean="0"/>
              <a:t>Advances in mitigation and compensation for impacts in</a:t>
            </a:r>
            <a:br>
              <a:rPr lang="en-US" sz="3600" dirty="0" smtClean="0"/>
            </a:br>
            <a:r>
              <a:rPr lang="en-US" sz="3600" dirty="0" smtClean="0"/>
              <a:t>freshwater environments</a:t>
            </a:r>
            <a:r>
              <a:rPr lang="en-US" sz="3600" cap="all" dirty="0" smtClean="0"/>
              <a:t/>
            </a:r>
            <a:br>
              <a:rPr lang="en-US" sz="3600" cap="all" dirty="0" smtClean="0"/>
            </a:br>
            <a:endParaRPr lang="en-US" sz="3600" dirty="0"/>
          </a:p>
        </p:txBody>
      </p:sp>
      <p:sp>
        <p:nvSpPr>
          <p:cNvPr id="3" name="Subtitle 2"/>
          <p:cNvSpPr>
            <a:spLocks noGrp="1"/>
          </p:cNvSpPr>
          <p:nvPr>
            <p:ph type="subTitle" idx="1"/>
          </p:nvPr>
        </p:nvSpPr>
        <p:spPr>
          <a:xfrm>
            <a:off x="762000" y="3581400"/>
            <a:ext cx="8001056" cy="432000"/>
          </a:xfrm>
        </p:spPr>
        <p:txBody>
          <a:bodyPr/>
          <a:lstStyle/>
          <a:p>
            <a:r>
              <a:rPr lang="en-US" b="1" i="1" dirty="0" smtClean="0"/>
              <a:t>I.K.G. Boothroyd, </a:t>
            </a:r>
          </a:p>
          <a:p>
            <a:r>
              <a:rPr lang="en-US" b="1" i="1" dirty="0" smtClean="0"/>
              <a:t>Golder Associates (NZ) Limited., </a:t>
            </a:r>
          </a:p>
          <a:p>
            <a:r>
              <a:rPr lang="en-US" b="1" i="1" dirty="0" err="1" smtClean="0"/>
              <a:t>Takapuna</a:t>
            </a:r>
            <a:r>
              <a:rPr lang="en-US" b="1" i="1" dirty="0" smtClean="0"/>
              <a:t>, </a:t>
            </a:r>
          </a:p>
          <a:p>
            <a:r>
              <a:rPr lang="en-US" b="1" i="1" dirty="0" smtClean="0"/>
              <a:t>Auckland</a:t>
            </a:r>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NZ" dirty="0" smtClean="0"/>
              <a:t>Assessing </a:t>
            </a:r>
            <a:r>
              <a:rPr lang="en-NZ" dirty="0"/>
              <a:t>significance in aquatic ecosystems</a:t>
            </a:r>
            <a:endParaRPr lang="en-GB" dirty="0"/>
          </a:p>
        </p:txBody>
      </p:sp>
      <p:sp>
        <p:nvSpPr>
          <p:cNvPr id="271363" name="Rectangle 3"/>
          <p:cNvSpPr>
            <a:spLocks noGrp="1" noChangeArrowheads="1"/>
          </p:cNvSpPr>
          <p:nvPr>
            <p:ph type="body" idx="1"/>
          </p:nvPr>
        </p:nvSpPr>
        <p:spPr>
          <a:xfrm>
            <a:off x="381000" y="1066800"/>
            <a:ext cx="8382000" cy="4876800"/>
          </a:xfrm>
        </p:spPr>
        <p:txBody>
          <a:bodyPr/>
          <a:lstStyle/>
          <a:p>
            <a:pPr>
              <a:lnSpc>
                <a:spcPct val="80000"/>
              </a:lnSpc>
            </a:pPr>
            <a:r>
              <a:rPr lang="en-NZ" sz="2400" dirty="0" smtClean="0"/>
              <a:t>Focus </a:t>
            </a:r>
            <a:r>
              <a:rPr lang="en-NZ" sz="2400" dirty="0"/>
              <a:t>on single or narrow suite of attributes</a:t>
            </a:r>
          </a:p>
          <a:p>
            <a:pPr>
              <a:lnSpc>
                <a:spcPct val="80000"/>
              </a:lnSpc>
            </a:pPr>
            <a:endParaRPr lang="en-NZ" sz="2400" dirty="0"/>
          </a:p>
          <a:p>
            <a:pPr>
              <a:lnSpc>
                <a:spcPct val="80000"/>
              </a:lnSpc>
            </a:pPr>
            <a:r>
              <a:rPr lang="en-NZ" sz="2400" dirty="0"/>
              <a:t>Focus on single </a:t>
            </a:r>
            <a:r>
              <a:rPr lang="en-NZ" sz="2400" dirty="0" smtClean="0"/>
              <a:t>scores/indices</a:t>
            </a:r>
          </a:p>
          <a:p>
            <a:pPr>
              <a:lnSpc>
                <a:spcPct val="80000"/>
              </a:lnSpc>
            </a:pPr>
            <a:endParaRPr lang="en-NZ" sz="2400" dirty="0" smtClean="0"/>
          </a:p>
          <a:p>
            <a:pPr>
              <a:lnSpc>
                <a:spcPct val="80000"/>
              </a:lnSpc>
            </a:pPr>
            <a:r>
              <a:rPr lang="en-NZ" sz="2400" dirty="0" smtClean="0"/>
              <a:t>Lack of context, especially geographical location and scale (NPS attempt to overcome this)</a:t>
            </a:r>
          </a:p>
          <a:p>
            <a:pPr>
              <a:lnSpc>
                <a:spcPct val="80000"/>
              </a:lnSpc>
            </a:pPr>
            <a:endParaRPr lang="en-NZ" sz="2400" dirty="0"/>
          </a:p>
          <a:p>
            <a:pPr>
              <a:lnSpc>
                <a:spcPct val="80000"/>
              </a:lnSpc>
              <a:buFont typeface="Wingdings" pitchFamily="2" charset="2"/>
              <a:buNone/>
            </a:pPr>
            <a:endParaRPr lang="en-NZ" sz="2400" dirty="0" smtClean="0"/>
          </a:p>
          <a:p>
            <a:pPr>
              <a:lnSpc>
                <a:spcPct val="80000"/>
              </a:lnSpc>
            </a:pPr>
            <a:r>
              <a:rPr lang="en-NZ" sz="2400" dirty="0" smtClean="0"/>
              <a:t>Offset mitigation can overshadow the ‘significance’ or ‘value- establishing’ content</a:t>
            </a:r>
          </a:p>
          <a:p>
            <a:pPr>
              <a:lnSpc>
                <a:spcPct val="80000"/>
              </a:lnSpc>
              <a:buNone/>
            </a:pPr>
            <a:endParaRPr lang="en-NZ" sz="2400" dirty="0" smtClean="0"/>
          </a:p>
          <a:p>
            <a:pPr>
              <a:lnSpc>
                <a:spcPct val="80000"/>
              </a:lnSpc>
            </a:pPr>
            <a:r>
              <a:rPr lang="en-NZ" sz="2400" dirty="0" smtClean="0"/>
              <a:t>Less relevance as get closer to decision-making process exercise?</a:t>
            </a:r>
            <a:endParaRPr lang="en-NZ"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health and integrity</a:t>
            </a:r>
            <a:endParaRPr lang="en-US" dirty="0"/>
          </a:p>
        </p:txBody>
      </p:sp>
      <p:sp>
        <p:nvSpPr>
          <p:cNvPr id="3" name="Date Placeholder 2"/>
          <p:cNvSpPr>
            <a:spLocks noGrp="1"/>
          </p:cNvSpPr>
          <p:nvPr>
            <p:ph type="dt" sz="half" idx="2"/>
          </p:nvPr>
        </p:nvSpPr>
        <p:spPr/>
        <p:txBody>
          <a:bodyPr/>
          <a:lstStyle/>
          <a:p>
            <a:fld id="{FA6009B2-A467-4F79-A2B9-795C08B755D4}" type="datetime4">
              <a:rPr lang="en-US" noProof="0" smtClean="0"/>
              <a:pPr/>
              <a:t>December 10, 2012</a:t>
            </a:fld>
            <a:endParaRPr lang="en-GB" noProof="0"/>
          </a:p>
        </p:txBody>
      </p:sp>
      <p:sp>
        <p:nvSpPr>
          <p:cNvPr id="4" name="Slide Number Placeholder 3"/>
          <p:cNvSpPr>
            <a:spLocks noGrp="1"/>
          </p:cNvSpPr>
          <p:nvPr>
            <p:ph type="sldNum" sz="quarter" idx="4"/>
          </p:nvPr>
        </p:nvSpPr>
        <p:spPr/>
        <p:txBody>
          <a:bodyPr/>
          <a:lstStyle/>
          <a:p>
            <a:fld id="{1E42F5B4-DBEA-492C-87D8-0D6A08CAEE5F}" type="slidenum">
              <a:rPr lang="en-GB" noProof="0" smtClean="0"/>
              <a:pPr/>
              <a:t>11</a:t>
            </a:fld>
            <a:endParaRPr lang="en-GB" noProof="0"/>
          </a:p>
        </p:txBody>
      </p:sp>
      <p:sp>
        <p:nvSpPr>
          <p:cNvPr id="6" name="TextBox 5"/>
          <p:cNvSpPr txBox="1"/>
          <p:nvPr/>
        </p:nvSpPr>
        <p:spPr>
          <a:xfrm>
            <a:off x="304800" y="1143000"/>
            <a:ext cx="8610600" cy="5355312"/>
          </a:xfrm>
          <a:prstGeom prst="rect">
            <a:avLst/>
          </a:prstGeom>
          <a:noFill/>
        </p:spPr>
        <p:txBody>
          <a:bodyPr wrap="square" rtlCol="0">
            <a:spAutoFit/>
          </a:bodyPr>
          <a:lstStyle/>
          <a:p>
            <a:r>
              <a:rPr lang="en-US" b="1" i="1" dirty="0" smtClean="0"/>
              <a:t>Ecosystem health </a:t>
            </a:r>
            <a:r>
              <a:rPr lang="en-US" dirty="0" smtClean="0"/>
              <a:t>is indicative of the preferred state of sites that have been modified by human activity, ensuring that their ongoing use does not degrade them for future use.</a:t>
            </a:r>
          </a:p>
          <a:p>
            <a:endParaRPr lang="en-US" b="1" dirty="0" smtClean="0"/>
          </a:p>
          <a:p>
            <a:endParaRPr lang="en-US" b="1" dirty="0" smtClean="0"/>
          </a:p>
          <a:p>
            <a:r>
              <a:rPr lang="en-US" b="1" i="1" dirty="0" smtClean="0"/>
              <a:t>Ecological integrity </a:t>
            </a:r>
            <a:r>
              <a:rPr lang="en-US" dirty="0" smtClean="0"/>
              <a:t>is fully </a:t>
            </a:r>
            <a:r>
              <a:rPr lang="en-US" dirty="0" err="1" smtClean="0"/>
              <a:t>realised</a:t>
            </a:r>
            <a:r>
              <a:rPr lang="en-US" dirty="0" smtClean="0"/>
              <a:t> when human actions have little or no influence on sites and when the biological community reflects the influence of ecological, rather than human, processes.</a:t>
            </a:r>
          </a:p>
          <a:p>
            <a:endParaRPr lang="en-US" dirty="0" smtClean="0"/>
          </a:p>
          <a:p>
            <a:pPr algn="ctr"/>
            <a:r>
              <a:rPr lang="en-US" sz="1800" i="1" dirty="0" smtClean="0"/>
              <a:t>‘… the ability to support and maintain a balanced, integrated, adaptive biologic system having the full range of elements and processes expected in the natural habitat of a region.’ </a:t>
            </a:r>
            <a:r>
              <a:rPr lang="en-US" sz="1000" i="1" dirty="0" smtClean="0"/>
              <a:t>Karr 1996</a:t>
            </a:r>
            <a:endParaRPr lang="en-US" sz="1000" b="1" i="1" dirty="0" smtClean="0"/>
          </a:p>
          <a:p>
            <a:endParaRPr lang="en-US" b="1"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NZ" dirty="0" smtClean="0"/>
              <a:t>Ecosystem integrity</a:t>
            </a:r>
            <a:endParaRPr lang="en-GB" dirty="0"/>
          </a:p>
        </p:txBody>
      </p:sp>
      <p:sp>
        <p:nvSpPr>
          <p:cNvPr id="227331" name="Rectangle 3"/>
          <p:cNvSpPr>
            <a:spLocks noGrp="1" noChangeArrowheads="1"/>
          </p:cNvSpPr>
          <p:nvPr>
            <p:ph type="body" idx="1"/>
          </p:nvPr>
        </p:nvSpPr>
        <p:spPr>
          <a:xfrm>
            <a:off x="228600" y="1143000"/>
            <a:ext cx="8686800" cy="4648200"/>
          </a:xfrm>
        </p:spPr>
        <p:txBody>
          <a:bodyPr/>
          <a:lstStyle/>
          <a:p>
            <a:r>
              <a:rPr lang="en-US" sz="1800" b="1" dirty="0" err="1" smtClean="0"/>
              <a:t>Nativeness</a:t>
            </a:r>
            <a:r>
              <a:rPr lang="en-US" sz="1800" dirty="0" smtClean="0"/>
              <a:t> - the degree to which an ecosystem’s structural composition is dominated by the indigenous biota characteristic of the particular region.</a:t>
            </a:r>
            <a:endParaRPr lang="en-NZ" sz="1800" dirty="0" smtClean="0"/>
          </a:p>
          <a:p>
            <a:endParaRPr lang="en-US" sz="1800" dirty="0" smtClean="0"/>
          </a:p>
          <a:p>
            <a:r>
              <a:rPr lang="en-US" sz="1800" b="1" dirty="0" err="1" smtClean="0"/>
              <a:t>Pristineness</a:t>
            </a:r>
            <a:r>
              <a:rPr lang="en-US" sz="1800" dirty="0" smtClean="0"/>
              <a:t> - relates to a wide array of structural, functional and </a:t>
            </a:r>
            <a:r>
              <a:rPr lang="en-US" sz="1800" dirty="0" err="1" smtClean="0"/>
              <a:t>physico</a:t>
            </a:r>
            <a:r>
              <a:rPr lang="en-US" sz="1800" dirty="0" smtClean="0"/>
              <a:t>-chemical elements (including connectivity), but is not necessarily dependent on indigenous biota constituting structural and functional elements.</a:t>
            </a:r>
            <a:endParaRPr lang="en-GB" sz="1800" dirty="0" smtClean="0"/>
          </a:p>
          <a:p>
            <a:endParaRPr lang="en-US" sz="1800" dirty="0" smtClean="0"/>
          </a:p>
          <a:p>
            <a:r>
              <a:rPr lang="en-US" sz="1800" b="1" dirty="0" smtClean="0"/>
              <a:t>Diversity </a:t>
            </a:r>
            <a:r>
              <a:rPr lang="en-US" sz="1800" dirty="0" smtClean="0"/>
              <a:t>- richness (the number of </a:t>
            </a:r>
            <a:r>
              <a:rPr lang="en-US" sz="1800" dirty="0" err="1" smtClean="0"/>
              <a:t>taxa</a:t>
            </a:r>
            <a:r>
              <a:rPr lang="en-US" sz="1800" dirty="0" smtClean="0"/>
              <a:t>) and evenness (the distribution of individuals amongst </a:t>
            </a:r>
            <a:r>
              <a:rPr lang="en-US" sz="1800" dirty="0" err="1" smtClean="0"/>
              <a:t>taxa</a:t>
            </a:r>
            <a:r>
              <a:rPr lang="en-US" sz="1800" dirty="0" smtClean="0"/>
              <a:t>); link to a reference condition?; the use abundance weighting?; and geographical scale.</a:t>
            </a:r>
          </a:p>
          <a:p>
            <a:pPr>
              <a:buNone/>
            </a:pPr>
            <a:endParaRPr lang="en-US" sz="1800" dirty="0" smtClean="0"/>
          </a:p>
          <a:p>
            <a:r>
              <a:rPr lang="en-US" sz="1800" b="1" dirty="0" smtClean="0"/>
              <a:t>Resilience (or adaptability) </a:t>
            </a:r>
            <a:r>
              <a:rPr lang="en-US" sz="1800" dirty="0" smtClean="0"/>
              <a:t>- quantifying the probability of maintaining an ecosystem’s structural and functional characteristics under varying degrees of human pressure.</a:t>
            </a:r>
          </a:p>
          <a:p>
            <a:pPr>
              <a:buNone/>
            </a:pPr>
            <a:r>
              <a:rPr lang="en-US" sz="1800" dirty="0" smtClean="0"/>
              <a:t>	</a:t>
            </a:r>
            <a:r>
              <a:rPr lang="en-US" sz="1000" dirty="0" smtClean="0"/>
              <a:t>(From: </a:t>
            </a:r>
            <a:r>
              <a:rPr lang="en-US" sz="1000" dirty="0" err="1" smtClean="0"/>
              <a:t>Schallenberg</a:t>
            </a:r>
            <a:r>
              <a:rPr lang="en-US" sz="1000" dirty="0" smtClean="0"/>
              <a:t> et al. 2010: Approaches to assessing ecological integrity of New Zealand freshwaters.</a:t>
            </a:r>
            <a:endParaRPr lang="en-NZ"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NZ" dirty="0"/>
              <a:t>Mitigation and </a:t>
            </a:r>
            <a:r>
              <a:rPr lang="en-NZ" dirty="0" smtClean="0"/>
              <a:t>Offsets</a:t>
            </a:r>
            <a:endParaRPr lang="en-GB" dirty="0"/>
          </a:p>
        </p:txBody>
      </p:sp>
      <p:sp>
        <p:nvSpPr>
          <p:cNvPr id="227331" name="Rectangle 3"/>
          <p:cNvSpPr>
            <a:spLocks noGrp="1" noChangeArrowheads="1"/>
          </p:cNvSpPr>
          <p:nvPr>
            <p:ph type="body" idx="1"/>
          </p:nvPr>
        </p:nvSpPr>
        <p:spPr>
          <a:xfrm>
            <a:off x="685800" y="1143000"/>
            <a:ext cx="7848600" cy="4800600"/>
          </a:xfrm>
        </p:spPr>
        <p:txBody>
          <a:bodyPr/>
          <a:lstStyle/>
          <a:p>
            <a:r>
              <a:rPr lang="en-NZ" dirty="0"/>
              <a:t>Offsets unfamiliar term for use/loss of aquatic resources (exception of wetlands</a:t>
            </a:r>
            <a:r>
              <a:rPr lang="en-NZ" dirty="0" smtClean="0"/>
              <a:t>)</a:t>
            </a:r>
          </a:p>
          <a:p>
            <a:r>
              <a:rPr lang="en-NZ" dirty="0" smtClean="0"/>
              <a:t>‘</a:t>
            </a:r>
            <a:r>
              <a:rPr lang="en-NZ" dirty="0"/>
              <a:t>No net loss’ policies (especially </a:t>
            </a:r>
            <a:r>
              <a:rPr lang="en-NZ" dirty="0" smtClean="0"/>
              <a:t>wetlands)</a:t>
            </a:r>
          </a:p>
          <a:p>
            <a:r>
              <a:rPr lang="en-NZ" dirty="0" smtClean="0"/>
              <a:t>‘Like for Like’ assumption</a:t>
            </a:r>
          </a:p>
          <a:p>
            <a:r>
              <a:rPr lang="en-NZ" dirty="0" smtClean="0"/>
              <a:t>Mitigation </a:t>
            </a:r>
            <a:r>
              <a:rPr lang="en-NZ" dirty="0"/>
              <a:t>as an expert opinion/weight of </a:t>
            </a:r>
            <a:r>
              <a:rPr lang="en-NZ" dirty="0" smtClean="0"/>
              <a:t>evidence</a:t>
            </a:r>
          </a:p>
          <a:p>
            <a:r>
              <a:rPr lang="en-NZ" dirty="0" smtClean="0"/>
              <a:t>Expert judgements and Expert caucus</a:t>
            </a:r>
          </a:p>
          <a:p>
            <a:r>
              <a:rPr lang="en-NZ" dirty="0" smtClean="0"/>
              <a:t>Expert settlement is a driver as get closer to decision-making process exercise</a:t>
            </a:r>
          </a:p>
          <a:p>
            <a:pPr>
              <a:buNone/>
            </a:pPr>
            <a:endParaRPr lang="en-NZ" dirty="0" smtClean="0"/>
          </a:p>
          <a:p>
            <a:endParaRPr lang="en-NZ" dirty="0" smtClean="0"/>
          </a:p>
          <a:p>
            <a:pPr>
              <a:lnSpc>
                <a:spcPct val="90000"/>
              </a:lnSpc>
            </a:pPr>
            <a:r>
              <a:rPr lang="en-NZ" dirty="0" smtClean="0"/>
              <a:t>No net loss </a:t>
            </a:r>
            <a:r>
              <a:rPr lang="en-NZ" dirty="0" err="1" smtClean="0"/>
              <a:t>vs</a:t>
            </a:r>
            <a:r>
              <a:rPr lang="en-NZ" dirty="0" smtClean="0"/>
              <a:t> Net gains</a:t>
            </a:r>
          </a:p>
          <a:p>
            <a:pPr>
              <a:lnSpc>
                <a:spcPct val="90000"/>
              </a:lnSpc>
            </a:pPr>
            <a:r>
              <a:rPr lang="en-NZ" dirty="0" smtClean="0"/>
              <a:t>Manage impacts on-site</a:t>
            </a:r>
          </a:p>
          <a:p>
            <a:pPr>
              <a:lnSpc>
                <a:spcPct val="90000"/>
              </a:lnSpc>
            </a:pPr>
            <a:r>
              <a:rPr lang="en-NZ" dirty="0" smtClean="0"/>
              <a:t>On-site </a:t>
            </a:r>
            <a:r>
              <a:rPr lang="en-NZ" dirty="0" err="1" smtClean="0"/>
              <a:t>vs</a:t>
            </a:r>
            <a:r>
              <a:rPr lang="en-NZ" dirty="0" smtClean="0"/>
              <a:t> Off-site compensation (residual impacts)</a:t>
            </a:r>
          </a:p>
          <a:p>
            <a:endParaRPr lang="en-NZ" dirty="0" smtClean="0"/>
          </a:p>
          <a:p>
            <a:endParaRPr lang="en-NZ" dirty="0" smtClean="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en-NZ" dirty="0" smtClean="0"/>
              <a:t>Stream Ecological Valuation (SEV)</a:t>
            </a:r>
            <a:endParaRPr lang="en-GB" dirty="0"/>
          </a:p>
        </p:txBody>
      </p:sp>
      <p:sp>
        <p:nvSpPr>
          <p:cNvPr id="273411" name="Rectangle 3"/>
          <p:cNvSpPr>
            <a:spLocks noGrp="1" noChangeArrowheads="1"/>
          </p:cNvSpPr>
          <p:nvPr>
            <p:ph type="body" idx="1"/>
          </p:nvPr>
        </p:nvSpPr>
        <p:spPr>
          <a:xfrm>
            <a:off x="228600" y="990600"/>
            <a:ext cx="8686800" cy="5257800"/>
          </a:xfrm>
        </p:spPr>
        <p:txBody>
          <a:bodyPr/>
          <a:lstStyle/>
          <a:p>
            <a:pPr>
              <a:lnSpc>
                <a:spcPct val="90000"/>
              </a:lnSpc>
            </a:pPr>
            <a:r>
              <a:rPr lang="en-NZ" sz="2100" dirty="0"/>
              <a:t>Stream Ecological Valuation (SEV): a method for scoring the ecological </a:t>
            </a:r>
            <a:r>
              <a:rPr lang="en-NZ" sz="2100" dirty="0" smtClean="0"/>
              <a:t>condition </a:t>
            </a:r>
            <a:r>
              <a:rPr lang="en-NZ" sz="2100" dirty="0"/>
              <a:t>of Auckland streams and for quantifying environmental </a:t>
            </a:r>
            <a:r>
              <a:rPr lang="en-NZ" sz="2100" dirty="0" smtClean="0"/>
              <a:t>compensation </a:t>
            </a:r>
            <a:r>
              <a:rPr lang="en-NZ" sz="1000" dirty="0" smtClean="0"/>
              <a:t>ARC Technical Publication</a:t>
            </a:r>
          </a:p>
          <a:p>
            <a:pPr>
              <a:lnSpc>
                <a:spcPct val="90000"/>
              </a:lnSpc>
            </a:pPr>
            <a:endParaRPr lang="en-GB" sz="2100" dirty="0" smtClean="0"/>
          </a:p>
          <a:p>
            <a:pPr lvl="1"/>
            <a:r>
              <a:rPr lang="en-US" sz="2100" dirty="0" smtClean="0">
                <a:cs typeface="+mn-cs"/>
              </a:rPr>
              <a:t>Existing approaches varied, subjective and inconsistent</a:t>
            </a:r>
          </a:p>
          <a:p>
            <a:pPr lvl="1"/>
            <a:r>
              <a:rPr lang="en-US" sz="2100" dirty="0" smtClean="0">
                <a:cs typeface="+mn-cs"/>
              </a:rPr>
              <a:t>Loss of stream habitat in Auckland</a:t>
            </a:r>
          </a:p>
          <a:p>
            <a:pPr lvl="1"/>
            <a:r>
              <a:rPr lang="en-US" sz="2100" dirty="0" smtClean="0">
                <a:cs typeface="+mn-cs"/>
              </a:rPr>
              <a:t>Provides a standard method</a:t>
            </a:r>
          </a:p>
          <a:p>
            <a:pPr lvl="3"/>
            <a:r>
              <a:rPr lang="en-US" sz="2100" dirty="0" smtClean="0">
                <a:cs typeface="+mn-cs"/>
              </a:rPr>
              <a:t>Robust, empirical</a:t>
            </a:r>
          </a:p>
          <a:p>
            <a:pPr lvl="3"/>
            <a:r>
              <a:rPr lang="en-US" sz="2100" dirty="0" smtClean="0">
                <a:cs typeface="+mn-cs"/>
              </a:rPr>
              <a:t>Comparable, repeatable</a:t>
            </a:r>
          </a:p>
          <a:p>
            <a:pPr>
              <a:lnSpc>
                <a:spcPct val="90000"/>
              </a:lnSpc>
            </a:pPr>
            <a:endParaRPr lang="en-NZ" sz="2100" dirty="0"/>
          </a:p>
          <a:p>
            <a:pPr>
              <a:lnSpc>
                <a:spcPct val="90000"/>
              </a:lnSpc>
            </a:pPr>
            <a:endParaRPr lang="en-N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1981200" y="304800"/>
            <a:ext cx="6858000" cy="457200"/>
          </a:xfrm>
        </p:spPr>
        <p:txBody>
          <a:bodyPr/>
          <a:lstStyle/>
          <a:p>
            <a:r>
              <a:rPr lang="en-NZ" dirty="0"/>
              <a:t>Loss of stream length (</a:t>
            </a:r>
            <a:r>
              <a:rPr lang="en-NZ" dirty="0" smtClean="0"/>
              <a:t>consented; Auckland)</a:t>
            </a:r>
            <a:endParaRPr lang="en-GB" dirty="0"/>
          </a:p>
        </p:txBody>
      </p:sp>
      <p:graphicFrame>
        <p:nvGraphicFramePr>
          <p:cNvPr id="247851" name="Group 43"/>
          <p:cNvGraphicFramePr>
            <a:graphicFrameLocks noGrp="1"/>
          </p:cNvGraphicFramePr>
          <p:nvPr>
            <p:ph idx="1"/>
          </p:nvPr>
        </p:nvGraphicFramePr>
        <p:xfrm>
          <a:off x="457200" y="1143000"/>
          <a:ext cx="8382000" cy="4572000"/>
        </p:xfrm>
        <a:graphic>
          <a:graphicData uri="http://schemas.openxmlformats.org/drawingml/2006/table">
            <a:tbl>
              <a:tblPr/>
              <a:tblGrid>
                <a:gridCol w="4191000"/>
                <a:gridCol w="4191000"/>
              </a:tblGrid>
              <a:tr h="403860">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1" i="0" u="none" strike="noStrike" cap="none" normalizeH="0" baseline="0" dirty="0" smtClean="0">
                          <a:ln>
                            <a:noFill/>
                          </a:ln>
                          <a:solidFill>
                            <a:schemeClr val="tx1"/>
                          </a:solidFill>
                          <a:effectLst/>
                          <a:latin typeface="Arial" charset="0"/>
                        </a:rPr>
                        <a:t>Financial year</a:t>
                      </a:r>
                      <a:endParaRPr kumimoji="0" lang="en-GB" sz="2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1" i="0" u="none" strike="noStrike" cap="none" normalizeH="0" baseline="0" smtClean="0">
                          <a:ln>
                            <a:noFill/>
                          </a:ln>
                          <a:solidFill>
                            <a:schemeClr val="tx1"/>
                          </a:solidFill>
                          <a:effectLst/>
                          <a:latin typeface="Arial" charset="0"/>
                        </a:rPr>
                        <a:t>Stream Length (m)</a:t>
                      </a:r>
                      <a:endParaRPr kumimoji="0" lang="en-GB"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860">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dirty="0" smtClean="0">
                          <a:ln>
                            <a:noFill/>
                          </a:ln>
                          <a:solidFill>
                            <a:schemeClr val="tx1"/>
                          </a:solidFill>
                          <a:effectLst/>
                          <a:latin typeface="Arial" charset="0"/>
                        </a:rPr>
                        <a:t>1999-2000</a:t>
                      </a:r>
                      <a:endParaRPr kumimoji="0" lang="en-GB"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smtClean="0">
                          <a:ln>
                            <a:noFill/>
                          </a:ln>
                          <a:solidFill>
                            <a:schemeClr val="tx1"/>
                          </a:solidFill>
                          <a:effectLst/>
                          <a:latin typeface="Arial" charset="0"/>
                        </a:rPr>
                        <a:t>9,197</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860">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dirty="0" smtClean="0">
                          <a:ln>
                            <a:noFill/>
                          </a:ln>
                          <a:solidFill>
                            <a:schemeClr val="tx1"/>
                          </a:solidFill>
                          <a:effectLst/>
                          <a:latin typeface="Arial" charset="0"/>
                        </a:rPr>
                        <a:t>2000-2001</a:t>
                      </a:r>
                      <a:endParaRPr kumimoji="0" lang="en-GB"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smtClean="0">
                          <a:ln>
                            <a:noFill/>
                          </a:ln>
                          <a:solidFill>
                            <a:schemeClr val="tx1"/>
                          </a:solidFill>
                          <a:effectLst/>
                          <a:latin typeface="Arial" charset="0"/>
                        </a:rPr>
                        <a:t>11,368</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860">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dirty="0" smtClean="0">
                          <a:ln>
                            <a:noFill/>
                          </a:ln>
                          <a:solidFill>
                            <a:schemeClr val="tx1"/>
                          </a:solidFill>
                          <a:effectLst/>
                          <a:latin typeface="Arial" charset="0"/>
                        </a:rPr>
                        <a:t>2001-2002</a:t>
                      </a:r>
                      <a:endParaRPr kumimoji="0" lang="en-GB"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smtClean="0">
                          <a:ln>
                            <a:noFill/>
                          </a:ln>
                          <a:solidFill>
                            <a:schemeClr val="tx1"/>
                          </a:solidFill>
                          <a:effectLst/>
                          <a:latin typeface="Arial" charset="0"/>
                        </a:rPr>
                        <a:t>11,961</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860">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dirty="0" smtClean="0">
                          <a:ln>
                            <a:noFill/>
                          </a:ln>
                          <a:solidFill>
                            <a:schemeClr val="tx1"/>
                          </a:solidFill>
                          <a:effectLst/>
                          <a:latin typeface="Arial" charset="0"/>
                        </a:rPr>
                        <a:t>2002-2003</a:t>
                      </a:r>
                      <a:endParaRPr kumimoji="0" lang="en-GB"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smtClean="0">
                          <a:ln>
                            <a:noFill/>
                          </a:ln>
                          <a:solidFill>
                            <a:schemeClr val="tx1"/>
                          </a:solidFill>
                          <a:effectLst/>
                          <a:latin typeface="Arial" charset="0"/>
                        </a:rPr>
                        <a:t>11,035</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860">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dirty="0" smtClean="0">
                          <a:ln>
                            <a:noFill/>
                          </a:ln>
                          <a:solidFill>
                            <a:schemeClr val="tx1"/>
                          </a:solidFill>
                          <a:effectLst/>
                          <a:latin typeface="Arial" charset="0"/>
                        </a:rPr>
                        <a:t>2003-2004</a:t>
                      </a:r>
                      <a:endParaRPr kumimoji="0" lang="en-GB"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smtClean="0">
                          <a:ln>
                            <a:noFill/>
                          </a:ln>
                          <a:solidFill>
                            <a:schemeClr val="tx1"/>
                          </a:solidFill>
                          <a:effectLst/>
                          <a:latin typeface="Arial" charset="0"/>
                        </a:rPr>
                        <a:t>7,058</a:t>
                      </a:r>
                      <a:endParaRPr kumimoji="0" lang="en-GB"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860">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smtClean="0">
                          <a:ln>
                            <a:noFill/>
                          </a:ln>
                          <a:solidFill>
                            <a:schemeClr val="tx1"/>
                          </a:solidFill>
                          <a:effectLst/>
                          <a:latin typeface="Arial" charset="0"/>
                        </a:rPr>
                        <a:t>2004-2005</a:t>
                      </a: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dirty="0" smtClean="0">
                          <a:ln>
                            <a:noFill/>
                          </a:ln>
                          <a:solidFill>
                            <a:schemeClr val="tx1"/>
                          </a:solidFill>
                          <a:effectLst/>
                          <a:latin typeface="Arial" charset="0"/>
                        </a:rPr>
                        <a:t>12,159</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860">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smtClean="0">
                          <a:ln>
                            <a:noFill/>
                          </a:ln>
                          <a:solidFill>
                            <a:schemeClr val="tx1"/>
                          </a:solidFill>
                          <a:effectLst/>
                          <a:latin typeface="Arial" charset="0"/>
                        </a:rPr>
                        <a:t>2005-2006</a:t>
                      </a: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dirty="0" smtClean="0">
                          <a:ln>
                            <a:noFill/>
                          </a:ln>
                          <a:solidFill>
                            <a:schemeClr val="tx1"/>
                          </a:solidFill>
                          <a:effectLst/>
                          <a:latin typeface="Arial" charset="0"/>
                        </a:rPr>
                        <a:t>7,146</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860">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smtClean="0">
                          <a:ln>
                            <a:noFill/>
                          </a:ln>
                          <a:solidFill>
                            <a:schemeClr val="tx1"/>
                          </a:solidFill>
                          <a:effectLst/>
                          <a:latin typeface="Arial" charset="0"/>
                        </a:rPr>
                        <a:t>2006-2007</a:t>
                      </a: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dirty="0" smtClean="0">
                          <a:ln>
                            <a:noFill/>
                          </a:ln>
                          <a:solidFill>
                            <a:schemeClr val="tx1"/>
                          </a:solidFill>
                          <a:effectLst/>
                          <a:latin typeface="Arial" charset="0"/>
                        </a:rPr>
                        <a:t>3,669</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860">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smtClean="0">
                          <a:ln>
                            <a:noFill/>
                          </a:ln>
                          <a:solidFill>
                            <a:schemeClr val="tx1"/>
                          </a:solidFill>
                          <a:effectLst/>
                          <a:latin typeface="Arial" charset="0"/>
                        </a:rPr>
                        <a:t>2007-2008</a:t>
                      </a:r>
                      <a:endParaRPr kumimoji="0" lang="en-GB"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Tx/>
                        <a:buFont typeface="Wingdings" pitchFamily="2" charset="2"/>
                        <a:buNone/>
                        <a:tabLst/>
                      </a:pPr>
                      <a:r>
                        <a:rPr kumimoji="0" lang="en-NZ" sz="2400" b="0" i="0" u="none" strike="noStrike" cap="none" normalizeH="0" baseline="0" dirty="0" smtClean="0">
                          <a:ln>
                            <a:noFill/>
                          </a:ln>
                          <a:solidFill>
                            <a:schemeClr val="tx1"/>
                          </a:solidFill>
                          <a:effectLst/>
                          <a:latin typeface="Arial" charset="0"/>
                        </a:rPr>
                        <a:t>7,146</a:t>
                      </a:r>
                      <a:endParaRPr kumimoji="0" lang="en-GB"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7852" name="Text Box 44"/>
          <p:cNvSpPr txBox="1">
            <a:spLocks noChangeArrowheads="1"/>
          </p:cNvSpPr>
          <p:nvPr/>
        </p:nvSpPr>
        <p:spPr bwMode="auto">
          <a:xfrm>
            <a:off x="457200" y="6019800"/>
            <a:ext cx="6416675" cy="641350"/>
          </a:xfrm>
          <a:prstGeom prst="rect">
            <a:avLst/>
          </a:prstGeom>
          <a:noFill/>
          <a:ln w="9525">
            <a:noFill/>
            <a:miter lim="800000"/>
            <a:headEnd/>
            <a:tailEnd/>
          </a:ln>
          <a:effectLst/>
        </p:spPr>
        <p:txBody>
          <a:bodyPr wrap="none">
            <a:spAutoFit/>
          </a:bodyPr>
          <a:lstStyle/>
          <a:p>
            <a:r>
              <a:rPr lang="en-NZ" sz="2000" dirty="0"/>
              <a:t>Nine year mean = 8,971 m; total = 80,739 m (~ 80 </a:t>
            </a:r>
            <a:r>
              <a:rPr lang="en-NZ" sz="2000" dirty="0" err="1"/>
              <a:t>kms</a:t>
            </a:r>
            <a:r>
              <a:rPr lang="en-NZ" sz="2000" dirty="0"/>
              <a:t>)</a:t>
            </a:r>
          </a:p>
          <a:p>
            <a:r>
              <a:rPr lang="en-NZ" sz="1600" dirty="0"/>
              <a:t>NB excludes Permitted activities and Category 2 stream</a:t>
            </a:r>
            <a:endParaRPr lang="en-GB"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NZ" dirty="0" smtClean="0"/>
              <a:t>Stream Ecological Valuation (SEV)</a:t>
            </a:r>
            <a:endParaRPr lang="en-US" dirty="0"/>
          </a:p>
        </p:txBody>
      </p:sp>
      <p:sp>
        <p:nvSpPr>
          <p:cNvPr id="261123" name="Rectangle 3"/>
          <p:cNvSpPr>
            <a:spLocks noGrp="1" noChangeArrowheads="1"/>
          </p:cNvSpPr>
          <p:nvPr>
            <p:ph type="body" idx="1"/>
          </p:nvPr>
        </p:nvSpPr>
        <p:spPr>
          <a:xfrm>
            <a:off x="304800" y="1143000"/>
            <a:ext cx="8534400" cy="4419600"/>
          </a:xfrm>
        </p:spPr>
        <p:txBody>
          <a:bodyPr/>
          <a:lstStyle/>
          <a:p>
            <a:pPr>
              <a:lnSpc>
                <a:spcPct val="80000"/>
              </a:lnSpc>
              <a:buNone/>
            </a:pPr>
            <a:r>
              <a:rPr lang="en-US" sz="2400" b="1" dirty="0"/>
              <a:t>Stream functions</a:t>
            </a:r>
          </a:p>
          <a:p>
            <a:pPr>
              <a:lnSpc>
                <a:spcPct val="80000"/>
              </a:lnSpc>
              <a:buFont typeface="Wingdings" pitchFamily="2" charset="2"/>
              <a:buNone/>
            </a:pPr>
            <a:endParaRPr lang="en-US" sz="1800" dirty="0"/>
          </a:p>
          <a:p>
            <a:pPr lvl="1">
              <a:lnSpc>
                <a:spcPct val="80000"/>
              </a:lnSpc>
            </a:pPr>
            <a:r>
              <a:rPr lang="en-US" dirty="0"/>
              <a:t>Universal to all stream types</a:t>
            </a:r>
          </a:p>
          <a:p>
            <a:pPr lvl="1">
              <a:lnSpc>
                <a:spcPct val="80000"/>
              </a:lnSpc>
            </a:pPr>
            <a:r>
              <a:rPr lang="en-US" dirty="0"/>
              <a:t>Holistic assessment of ecological </a:t>
            </a:r>
            <a:r>
              <a:rPr lang="en-US" dirty="0" smtClean="0"/>
              <a:t>condition</a:t>
            </a:r>
            <a:endParaRPr lang="en-US" dirty="0"/>
          </a:p>
          <a:p>
            <a:pPr lvl="1">
              <a:lnSpc>
                <a:spcPct val="80000"/>
              </a:lnSpc>
            </a:pPr>
            <a:r>
              <a:rPr lang="en-NZ" dirty="0"/>
              <a:t>Incorporating measures of state of the environment</a:t>
            </a:r>
          </a:p>
          <a:p>
            <a:pPr lvl="1">
              <a:lnSpc>
                <a:spcPct val="80000"/>
              </a:lnSpc>
            </a:pPr>
            <a:r>
              <a:rPr lang="en-US" dirty="0" smtClean="0"/>
              <a:t>Sixteen </a:t>
            </a:r>
            <a:r>
              <a:rPr lang="en-US" dirty="0"/>
              <a:t>functions in 4 broad categories</a:t>
            </a:r>
          </a:p>
          <a:p>
            <a:pPr lvl="1">
              <a:lnSpc>
                <a:spcPct val="80000"/>
              </a:lnSpc>
            </a:pPr>
            <a:endParaRPr lang="en-US" sz="1800" dirty="0"/>
          </a:p>
          <a:p>
            <a:pPr lvl="1">
              <a:lnSpc>
                <a:spcPct val="80000"/>
              </a:lnSpc>
              <a:buFont typeface="Wingdings" pitchFamily="2" charset="2"/>
              <a:buChar char="q"/>
            </a:pPr>
            <a:r>
              <a:rPr lang="en-NZ" sz="1400" dirty="0"/>
              <a:t>Hydraulic functions (e.g., flow regime, connectivity to floodplain, connectivity to groundwater).</a:t>
            </a:r>
          </a:p>
          <a:p>
            <a:pPr lvl="1">
              <a:lnSpc>
                <a:spcPct val="80000"/>
              </a:lnSpc>
              <a:buFont typeface="Wingdings" pitchFamily="2" charset="2"/>
              <a:buChar char="q"/>
            </a:pPr>
            <a:r>
              <a:rPr lang="en-NZ" sz="1400" dirty="0"/>
              <a:t>Biogeochemical functions (e.g., water temperature, dissolved oxygen, organic matter)  </a:t>
            </a:r>
          </a:p>
          <a:p>
            <a:pPr lvl="1">
              <a:lnSpc>
                <a:spcPct val="80000"/>
              </a:lnSpc>
              <a:buFont typeface="Wingdings" pitchFamily="2" charset="2"/>
              <a:buChar char="q"/>
            </a:pPr>
            <a:r>
              <a:rPr lang="en-NZ" sz="1400" dirty="0"/>
              <a:t>Habitat functions (e.g., fish spawning habitat, habitat for aquatic fauna).</a:t>
            </a:r>
          </a:p>
          <a:p>
            <a:pPr lvl="1">
              <a:lnSpc>
                <a:spcPct val="80000"/>
              </a:lnSpc>
              <a:buFont typeface="Wingdings" pitchFamily="2" charset="2"/>
              <a:buChar char="q"/>
            </a:pPr>
            <a:r>
              <a:rPr lang="en-NZ" sz="1400" dirty="0"/>
              <a:t>Biodiversity functions (e.g., fish fauna, invertebrate fauna, biodiversity, riparian vegetation).  </a:t>
            </a:r>
          </a:p>
          <a:p>
            <a:pPr lvl="1">
              <a:lnSpc>
                <a:spcPct val="80000"/>
              </a:lnSpc>
            </a:pPr>
            <a:endParaRPr lang="en-US" sz="1400" dirty="0"/>
          </a:p>
          <a:p>
            <a:pPr>
              <a:lnSpc>
                <a:spcPct val="80000"/>
              </a:lnSpc>
              <a:buNone/>
            </a:pPr>
            <a:r>
              <a:rPr lang="en-GB" sz="2400" b="1" dirty="0" smtClean="0"/>
              <a:t>Ecological Compensation Ratio (ECR)  </a:t>
            </a:r>
          </a:p>
          <a:p>
            <a:pPr>
              <a:lnSpc>
                <a:spcPct val="80000"/>
              </a:lnSpc>
            </a:pPr>
            <a:endParaRPr lang="en-GB" sz="1800" b="1" i="1" dirty="0" smtClean="0"/>
          </a:p>
          <a:p>
            <a:pPr>
              <a:lnSpc>
                <a:spcPct val="80000"/>
              </a:lnSpc>
              <a:buFont typeface="Wingdings" pitchFamily="2" charset="2"/>
              <a:buNone/>
            </a:pPr>
            <a:r>
              <a:rPr lang="en-GB" sz="1400" b="1" i="1" dirty="0" smtClean="0"/>
              <a:t>	(</a:t>
            </a:r>
            <a:r>
              <a:rPr lang="en-GB" sz="1400" b="1" i="1" dirty="0" err="1" smtClean="0"/>
              <a:t>SEVi</a:t>
            </a:r>
            <a:r>
              <a:rPr lang="en-GB" sz="1400" b="1" i="1" dirty="0" smtClean="0"/>
              <a:t>-P – </a:t>
            </a:r>
            <a:r>
              <a:rPr lang="en-GB" sz="1400" b="1" i="1" dirty="0" err="1" smtClean="0"/>
              <a:t>SEVi</a:t>
            </a:r>
            <a:r>
              <a:rPr lang="en-GB" sz="1400" b="1" i="1" dirty="0" smtClean="0"/>
              <a:t>-I) / ((</a:t>
            </a:r>
            <a:r>
              <a:rPr lang="en-GB" sz="1400" b="1" i="1" dirty="0" err="1" smtClean="0"/>
              <a:t>SEVm</a:t>
            </a:r>
            <a:r>
              <a:rPr lang="en-GB" sz="1400" b="1" i="1" dirty="0" smtClean="0"/>
              <a:t>-P – </a:t>
            </a:r>
            <a:r>
              <a:rPr lang="en-GB" sz="1400" b="1" i="1" dirty="0" err="1" smtClean="0"/>
              <a:t>SEVm</a:t>
            </a:r>
            <a:r>
              <a:rPr lang="en-GB" sz="1400" b="1" i="1" dirty="0" smtClean="0"/>
              <a:t>-C) x 1.5)</a:t>
            </a:r>
            <a:endParaRPr lang="en-GB" sz="1400" dirty="0" smtClean="0"/>
          </a:p>
          <a:p>
            <a:pPr>
              <a:lnSpc>
                <a:spcPct val="80000"/>
              </a:lnSpc>
            </a:pPr>
            <a:endParaRPr lang="en-US" sz="1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NZ" dirty="0"/>
              <a:t>Environmental Compensation</a:t>
            </a:r>
            <a:endParaRPr lang="en-GB" dirty="0"/>
          </a:p>
        </p:txBody>
      </p:sp>
      <p:pic>
        <p:nvPicPr>
          <p:cNvPr id="269316" name="Picture 4"/>
          <p:cNvPicPr>
            <a:picLocks noChangeAspect="1" noChangeArrowheads="1"/>
          </p:cNvPicPr>
          <p:nvPr/>
        </p:nvPicPr>
        <p:blipFill>
          <a:blip r:embed="rId3" cstate="print"/>
          <a:srcRect/>
          <a:stretch>
            <a:fillRect/>
          </a:stretch>
        </p:blipFill>
        <p:spPr bwMode="auto">
          <a:xfrm>
            <a:off x="533400" y="1219200"/>
            <a:ext cx="8458200" cy="2197100"/>
          </a:xfrm>
          <a:prstGeom prst="rect">
            <a:avLst/>
          </a:prstGeom>
          <a:noFill/>
          <a:ln w="9525">
            <a:noFill/>
            <a:miter lim="800000"/>
            <a:headEnd/>
            <a:tailEnd/>
          </a:ln>
          <a:effectLst/>
        </p:spPr>
      </p:pic>
      <p:sp>
        <p:nvSpPr>
          <p:cNvPr id="269317" name="Rectangle 5"/>
          <p:cNvSpPr>
            <a:spLocks noChangeArrowheads="1"/>
          </p:cNvSpPr>
          <p:nvPr/>
        </p:nvSpPr>
        <p:spPr bwMode="auto">
          <a:xfrm>
            <a:off x="914400" y="3886200"/>
            <a:ext cx="2590800" cy="457200"/>
          </a:xfrm>
          <a:prstGeom prst="rect">
            <a:avLst/>
          </a:prstGeom>
          <a:solidFill>
            <a:srgbClr val="3399FF"/>
          </a:solidFill>
          <a:ln w="9525">
            <a:solidFill>
              <a:schemeClr val="tx1"/>
            </a:solidFill>
            <a:miter lim="800000"/>
            <a:headEnd/>
            <a:tailEnd/>
          </a:ln>
          <a:effectLst/>
        </p:spPr>
        <p:txBody>
          <a:bodyPr wrap="none" anchor="ctr"/>
          <a:lstStyle/>
          <a:p>
            <a:pPr algn="ctr"/>
            <a:r>
              <a:rPr lang="en-NZ" sz="1600" dirty="0"/>
              <a:t>Consider offsite</a:t>
            </a:r>
            <a:endParaRPr lang="en-GB" sz="1600" dirty="0"/>
          </a:p>
        </p:txBody>
      </p:sp>
      <p:sp>
        <p:nvSpPr>
          <p:cNvPr id="269318" name="Rectangle 6"/>
          <p:cNvSpPr>
            <a:spLocks noChangeArrowheads="1"/>
          </p:cNvSpPr>
          <p:nvPr/>
        </p:nvSpPr>
        <p:spPr bwMode="auto">
          <a:xfrm>
            <a:off x="3505200" y="3886200"/>
            <a:ext cx="2743200" cy="457200"/>
          </a:xfrm>
          <a:prstGeom prst="rect">
            <a:avLst/>
          </a:prstGeom>
          <a:solidFill>
            <a:srgbClr val="FFFF00"/>
          </a:solidFill>
          <a:ln w="9525">
            <a:solidFill>
              <a:schemeClr val="tx1"/>
            </a:solidFill>
            <a:miter lim="800000"/>
            <a:headEnd/>
            <a:tailEnd/>
          </a:ln>
          <a:effectLst/>
        </p:spPr>
        <p:txBody>
          <a:bodyPr wrap="none" anchor="ctr"/>
          <a:lstStyle/>
          <a:p>
            <a:pPr algn="ctr"/>
            <a:r>
              <a:rPr lang="en-NZ" sz="1600" dirty="0"/>
              <a:t>Favour onsite</a:t>
            </a:r>
            <a:endParaRPr lang="en-GB" sz="1600" dirty="0"/>
          </a:p>
        </p:txBody>
      </p:sp>
      <p:sp>
        <p:nvSpPr>
          <p:cNvPr id="269319" name="Rectangle 7"/>
          <p:cNvSpPr>
            <a:spLocks noChangeArrowheads="1"/>
          </p:cNvSpPr>
          <p:nvPr/>
        </p:nvSpPr>
        <p:spPr bwMode="auto">
          <a:xfrm>
            <a:off x="6248400" y="3886200"/>
            <a:ext cx="1219200" cy="457200"/>
          </a:xfrm>
          <a:prstGeom prst="rect">
            <a:avLst/>
          </a:prstGeom>
          <a:solidFill>
            <a:srgbClr val="FF0066"/>
          </a:solidFill>
          <a:ln w="9525">
            <a:solidFill>
              <a:schemeClr val="tx1"/>
            </a:solidFill>
            <a:miter lim="800000"/>
            <a:headEnd/>
            <a:tailEnd/>
          </a:ln>
          <a:effectLst/>
        </p:spPr>
        <p:txBody>
          <a:bodyPr wrap="none" anchor="ctr"/>
          <a:lstStyle/>
          <a:p>
            <a:pPr algn="ctr"/>
            <a:r>
              <a:rPr lang="en-NZ" sz="1600" dirty="0"/>
              <a:t>No Go</a:t>
            </a:r>
            <a:endParaRPr lang="en-GB" sz="1600" dirty="0"/>
          </a:p>
        </p:txBody>
      </p:sp>
      <p:sp>
        <p:nvSpPr>
          <p:cNvPr id="269320" name="Line 8"/>
          <p:cNvSpPr>
            <a:spLocks noChangeShapeType="1"/>
          </p:cNvSpPr>
          <p:nvPr/>
        </p:nvSpPr>
        <p:spPr bwMode="auto">
          <a:xfrm>
            <a:off x="914400" y="3733800"/>
            <a:ext cx="6477000" cy="0"/>
          </a:xfrm>
          <a:prstGeom prst="line">
            <a:avLst/>
          </a:prstGeom>
          <a:noFill/>
          <a:ln w="28575">
            <a:solidFill>
              <a:schemeClr val="tx1"/>
            </a:solidFill>
            <a:round/>
            <a:headEnd/>
            <a:tailEnd type="triangle" w="med" len="med"/>
          </a:ln>
          <a:effectLst/>
        </p:spPr>
        <p:txBody>
          <a:bodyPr/>
          <a:lstStyle/>
          <a:p>
            <a:endParaRPr lang="en-US"/>
          </a:p>
        </p:txBody>
      </p:sp>
      <p:sp>
        <p:nvSpPr>
          <p:cNvPr id="269321" name="Text Box 9"/>
          <p:cNvSpPr txBox="1">
            <a:spLocks noChangeArrowheads="1"/>
          </p:cNvSpPr>
          <p:nvPr/>
        </p:nvSpPr>
        <p:spPr bwMode="auto">
          <a:xfrm>
            <a:off x="914400" y="3276600"/>
            <a:ext cx="325438" cy="396875"/>
          </a:xfrm>
          <a:prstGeom prst="rect">
            <a:avLst/>
          </a:prstGeom>
          <a:noFill/>
          <a:ln w="9525">
            <a:noFill/>
            <a:miter lim="800000"/>
            <a:headEnd/>
            <a:tailEnd/>
          </a:ln>
          <a:effectLst/>
        </p:spPr>
        <p:txBody>
          <a:bodyPr wrap="none">
            <a:spAutoFit/>
          </a:bodyPr>
          <a:lstStyle/>
          <a:p>
            <a:r>
              <a:rPr lang="en-NZ" sz="2000" dirty="0"/>
              <a:t>0</a:t>
            </a:r>
            <a:endParaRPr lang="en-GB" sz="2000" dirty="0"/>
          </a:p>
        </p:txBody>
      </p:sp>
      <p:sp>
        <p:nvSpPr>
          <p:cNvPr id="269323" name="Text Box 11"/>
          <p:cNvSpPr txBox="1">
            <a:spLocks noChangeArrowheads="1"/>
          </p:cNvSpPr>
          <p:nvPr/>
        </p:nvSpPr>
        <p:spPr bwMode="auto">
          <a:xfrm>
            <a:off x="3352800" y="3276600"/>
            <a:ext cx="536575" cy="396875"/>
          </a:xfrm>
          <a:prstGeom prst="rect">
            <a:avLst/>
          </a:prstGeom>
          <a:noFill/>
          <a:ln w="9525">
            <a:noFill/>
            <a:miter lim="800000"/>
            <a:headEnd/>
            <a:tailEnd/>
          </a:ln>
          <a:effectLst/>
        </p:spPr>
        <p:txBody>
          <a:bodyPr wrap="none">
            <a:spAutoFit/>
          </a:bodyPr>
          <a:lstStyle/>
          <a:p>
            <a:r>
              <a:rPr lang="en-NZ" sz="2000" dirty="0"/>
              <a:t>0.4</a:t>
            </a:r>
            <a:endParaRPr lang="en-GB" sz="2000" dirty="0"/>
          </a:p>
        </p:txBody>
      </p:sp>
      <p:sp>
        <p:nvSpPr>
          <p:cNvPr id="269324" name="Text Box 12"/>
          <p:cNvSpPr txBox="1">
            <a:spLocks noChangeArrowheads="1"/>
          </p:cNvSpPr>
          <p:nvPr/>
        </p:nvSpPr>
        <p:spPr bwMode="auto">
          <a:xfrm>
            <a:off x="5867400" y="3276600"/>
            <a:ext cx="536575" cy="396875"/>
          </a:xfrm>
          <a:prstGeom prst="rect">
            <a:avLst/>
          </a:prstGeom>
          <a:noFill/>
          <a:ln w="9525">
            <a:noFill/>
            <a:miter lim="800000"/>
            <a:headEnd/>
            <a:tailEnd/>
          </a:ln>
          <a:effectLst/>
        </p:spPr>
        <p:txBody>
          <a:bodyPr wrap="none">
            <a:spAutoFit/>
          </a:bodyPr>
          <a:lstStyle/>
          <a:p>
            <a:r>
              <a:rPr lang="en-NZ" sz="2000" dirty="0"/>
              <a:t>0.8</a:t>
            </a:r>
            <a:endParaRPr lang="en-GB" sz="2000" dirty="0"/>
          </a:p>
        </p:txBody>
      </p:sp>
      <p:sp>
        <p:nvSpPr>
          <p:cNvPr id="269325" name="Text Box 13"/>
          <p:cNvSpPr txBox="1">
            <a:spLocks noChangeArrowheads="1"/>
          </p:cNvSpPr>
          <p:nvPr/>
        </p:nvSpPr>
        <p:spPr bwMode="auto">
          <a:xfrm>
            <a:off x="7239000" y="3276600"/>
            <a:ext cx="325438" cy="396875"/>
          </a:xfrm>
          <a:prstGeom prst="rect">
            <a:avLst/>
          </a:prstGeom>
          <a:noFill/>
          <a:ln w="9525">
            <a:noFill/>
            <a:miter lim="800000"/>
            <a:headEnd/>
            <a:tailEnd/>
          </a:ln>
          <a:effectLst/>
        </p:spPr>
        <p:txBody>
          <a:bodyPr wrap="none">
            <a:spAutoFit/>
          </a:bodyPr>
          <a:lstStyle/>
          <a:p>
            <a:r>
              <a:rPr lang="en-NZ" sz="2000" dirty="0"/>
              <a:t>1</a:t>
            </a:r>
            <a:endParaRPr lang="en-GB" sz="2000" dirty="0"/>
          </a:p>
        </p:txBody>
      </p:sp>
      <p:sp>
        <p:nvSpPr>
          <p:cNvPr id="269330" name="Line 18"/>
          <p:cNvSpPr>
            <a:spLocks noChangeShapeType="1"/>
          </p:cNvSpPr>
          <p:nvPr/>
        </p:nvSpPr>
        <p:spPr bwMode="auto">
          <a:xfrm>
            <a:off x="3505200" y="4572000"/>
            <a:ext cx="2743200"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269331" name="Text Box 19"/>
          <p:cNvSpPr txBox="1">
            <a:spLocks noChangeArrowheads="1"/>
          </p:cNvSpPr>
          <p:nvPr/>
        </p:nvSpPr>
        <p:spPr bwMode="auto">
          <a:xfrm>
            <a:off x="3505200" y="4724400"/>
            <a:ext cx="2846388" cy="457200"/>
          </a:xfrm>
          <a:prstGeom prst="rect">
            <a:avLst/>
          </a:prstGeom>
          <a:noFill/>
          <a:ln w="9525">
            <a:noFill/>
            <a:miter lim="800000"/>
            <a:headEnd/>
            <a:tailEnd/>
          </a:ln>
          <a:effectLst/>
        </p:spPr>
        <p:txBody>
          <a:bodyPr wrap="none">
            <a:spAutoFit/>
          </a:bodyPr>
          <a:lstStyle/>
          <a:p>
            <a:r>
              <a:rPr lang="en-NZ" dirty="0"/>
              <a:t>Favoured EC range</a:t>
            </a:r>
            <a:endParaRPr lang="en-GB" dirty="0"/>
          </a:p>
        </p:txBody>
      </p:sp>
      <p:sp>
        <p:nvSpPr>
          <p:cNvPr id="269332" name="Text Box 20"/>
          <p:cNvSpPr txBox="1">
            <a:spLocks noChangeArrowheads="1"/>
          </p:cNvSpPr>
          <p:nvPr/>
        </p:nvSpPr>
        <p:spPr bwMode="auto">
          <a:xfrm>
            <a:off x="7543800" y="3505200"/>
            <a:ext cx="793750" cy="457200"/>
          </a:xfrm>
          <a:prstGeom prst="rect">
            <a:avLst/>
          </a:prstGeom>
          <a:noFill/>
          <a:ln w="9525">
            <a:noFill/>
            <a:miter lim="800000"/>
            <a:headEnd/>
            <a:tailEnd/>
          </a:ln>
          <a:effectLst/>
        </p:spPr>
        <p:txBody>
          <a:bodyPr wrap="none">
            <a:spAutoFit/>
          </a:bodyPr>
          <a:lstStyle/>
          <a:p>
            <a:r>
              <a:rPr lang="en-NZ" dirty="0"/>
              <a:t>SEV</a:t>
            </a:r>
            <a:endParaRPr lang="en-GB" dirty="0"/>
          </a:p>
        </p:txBody>
      </p:sp>
      <p:pic>
        <p:nvPicPr>
          <p:cNvPr id="269333" name="Picture 21" descr="IMG_3534"/>
          <p:cNvPicPr>
            <a:picLocks noChangeAspect="1" noChangeArrowheads="1"/>
          </p:cNvPicPr>
          <p:nvPr/>
        </p:nvPicPr>
        <p:blipFill>
          <a:blip r:embed="rId4" cstate="print"/>
          <a:srcRect/>
          <a:stretch>
            <a:fillRect/>
          </a:stretch>
        </p:blipFill>
        <p:spPr bwMode="auto">
          <a:xfrm>
            <a:off x="228600" y="4495800"/>
            <a:ext cx="1905000" cy="1428750"/>
          </a:xfrm>
          <a:prstGeom prst="rect">
            <a:avLst/>
          </a:prstGeom>
          <a:noFill/>
          <a:ln w="9525">
            <a:noFill/>
            <a:miter lim="800000"/>
            <a:headEnd/>
            <a:tailEnd/>
          </a:ln>
        </p:spPr>
      </p:pic>
      <p:pic>
        <p:nvPicPr>
          <p:cNvPr id="269334" name="Picture 22" descr="IMG_3496"/>
          <p:cNvPicPr>
            <a:picLocks noChangeAspect="1" noChangeArrowheads="1"/>
          </p:cNvPicPr>
          <p:nvPr/>
        </p:nvPicPr>
        <p:blipFill>
          <a:blip r:embed="rId5" cstate="print"/>
          <a:srcRect/>
          <a:stretch>
            <a:fillRect/>
          </a:stretch>
        </p:blipFill>
        <p:spPr bwMode="auto">
          <a:xfrm>
            <a:off x="7010400" y="4476285"/>
            <a:ext cx="1905000" cy="14326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2" cstate="print"/>
          <a:srcRect/>
          <a:stretch>
            <a:fillRect/>
          </a:stretch>
        </p:blipFill>
        <p:spPr bwMode="auto">
          <a:xfrm>
            <a:off x="914400" y="990600"/>
            <a:ext cx="7341930" cy="4876800"/>
          </a:xfrm>
          <a:prstGeom prst="rect">
            <a:avLst/>
          </a:prstGeom>
          <a:noFill/>
          <a:ln w="9525">
            <a:noFill/>
            <a:miter lim="800000"/>
            <a:headEnd/>
            <a:tailEnd/>
          </a:ln>
          <a:effectLst/>
        </p:spPr>
      </p:pic>
      <p:sp>
        <p:nvSpPr>
          <p:cNvPr id="114691" name="Text Box 3"/>
          <p:cNvSpPr txBox="1">
            <a:spLocks noChangeArrowheads="1"/>
          </p:cNvSpPr>
          <p:nvPr/>
        </p:nvSpPr>
        <p:spPr bwMode="auto">
          <a:xfrm>
            <a:off x="1905000" y="381000"/>
            <a:ext cx="6096541" cy="461665"/>
          </a:xfrm>
          <a:prstGeom prst="rect">
            <a:avLst/>
          </a:prstGeom>
          <a:noFill/>
          <a:ln w="9525">
            <a:noFill/>
            <a:miter lim="800000"/>
            <a:headEnd/>
            <a:tailEnd/>
          </a:ln>
          <a:effectLst/>
        </p:spPr>
        <p:txBody>
          <a:bodyPr wrap="none">
            <a:spAutoFit/>
          </a:bodyPr>
          <a:lstStyle/>
          <a:p>
            <a:pPr eaLnBrk="1" hangingPunct="1"/>
            <a:r>
              <a:rPr lang="en-US" b="1" dirty="0">
                <a:solidFill>
                  <a:srgbClr val="00755C"/>
                </a:solidFill>
                <a:latin typeface="+mj-lt"/>
                <a:ea typeface="+mj-ea"/>
                <a:cs typeface="+mj-cs"/>
              </a:rPr>
              <a:t>Riparian zone </a:t>
            </a:r>
            <a:r>
              <a:rPr lang="en-US" b="1" dirty="0" smtClean="0">
                <a:solidFill>
                  <a:srgbClr val="00755C"/>
                </a:solidFill>
                <a:latin typeface="+mj-lt"/>
                <a:ea typeface="+mj-ea"/>
                <a:cs typeface="+mj-cs"/>
              </a:rPr>
              <a:t>planting and management</a:t>
            </a:r>
            <a:endParaRPr lang="en-AU" b="1" dirty="0">
              <a:solidFill>
                <a:srgbClr val="00755C"/>
              </a:solidFill>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NZ" dirty="0"/>
              <a:t>Benefits of </a:t>
            </a:r>
            <a:r>
              <a:rPr lang="en-NZ" dirty="0" smtClean="0"/>
              <a:t>environmental compensation</a:t>
            </a:r>
            <a:endParaRPr lang="en-GB" dirty="0"/>
          </a:p>
        </p:txBody>
      </p:sp>
      <p:sp>
        <p:nvSpPr>
          <p:cNvPr id="235523" name="Rectangle 3"/>
          <p:cNvSpPr>
            <a:spLocks noGrp="1" noChangeArrowheads="1"/>
          </p:cNvSpPr>
          <p:nvPr>
            <p:ph type="body" idx="1"/>
          </p:nvPr>
        </p:nvSpPr>
        <p:spPr>
          <a:xfrm>
            <a:off x="228600" y="990600"/>
            <a:ext cx="6477000" cy="5029200"/>
          </a:xfrm>
        </p:spPr>
        <p:txBody>
          <a:bodyPr/>
          <a:lstStyle/>
          <a:p>
            <a:pPr>
              <a:lnSpc>
                <a:spcPct val="90000"/>
              </a:lnSpc>
            </a:pPr>
            <a:r>
              <a:rPr lang="en-NZ" sz="1900" dirty="0" smtClean="0"/>
              <a:t>Standard methodology</a:t>
            </a:r>
          </a:p>
          <a:p>
            <a:pPr>
              <a:lnSpc>
                <a:spcPct val="90000"/>
              </a:lnSpc>
            </a:pPr>
            <a:endParaRPr lang="en-NZ" sz="1900" dirty="0" smtClean="0"/>
          </a:p>
          <a:p>
            <a:pPr>
              <a:lnSpc>
                <a:spcPct val="90000"/>
              </a:lnSpc>
            </a:pPr>
            <a:r>
              <a:rPr lang="en-NZ" sz="1900" dirty="0" smtClean="0"/>
              <a:t>Based on credible systems used overseas</a:t>
            </a:r>
          </a:p>
          <a:p>
            <a:pPr>
              <a:lnSpc>
                <a:spcPct val="90000"/>
              </a:lnSpc>
              <a:buNone/>
            </a:pPr>
            <a:endParaRPr lang="en-NZ" sz="1900" dirty="0"/>
          </a:p>
          <a:p>
            <a:pPr>
              <a:lnSpc>
                <a:spcPct val="90000"/>
              </a:lnSpc>
            </a:pPr>
            <a:r>
              <a:rPr lang="en-NZ" sz="1900" dirty="0"/>
              <a:t>Accepted practice in </a:t>
            </a:r>
            <a:r>
              <a:rPr lang="en-NZ" sz="1900" dirty="0" smtClean="0"/>
              <a:t>Auckland</a:t>
            </a:r>
          </a:p>
          <a:p>
            <a:pPr>
              <a:lnSpc>
                <a:spcPct val="90000"/>
              </a:lnSpc>
              <a:buNone/>
            </a:pPr>
            <a:endParaRPr lang="en-NZ" sz="1900" dirty="0"/>
          </a:p>
          <a:p>
            <a:pPr>
              <a:lnSpc>
                <a:spcPct val="90000"/>
              </a:lnSpc>
            </a:pPr>
            <a:r>
              <a:rPr lang="en-NZ" sz="1900" dirty="0"/>
              <a:t>Applies to all permanent streams (not intermittent or ephemeral streams</a:t>
            </a:r>
            <a:r>
              <a:rPr lang="en-NZ" sz="1900" dirty="0" smtClean="0"/>
              <a:t>)</a:t>
            </a:r>
          </a:p>
          <a:p>
            <a:pPr>
              <a:lnSpc>
                <a:spcPct val="90000"/>
              </a:lnSpc>
              <a:buNone/>
            </a:pPr>
            <a:endParaRPr lang="en-NZ" sz="1900" dirty="0"/>
          </a:p>
          <a:p>
            <a:pPr>
              <a:lnSpc>
                <a:spcPct val="90000"/>
              </a:lnSpc>
            </a:pPr>
            <a:r>
              <a:rPr lang="en-NZ" sz="1900" dirty="0"/>
              <a:t>General policy framework applies (no net loss</a:t>
            </a:r>
            <a:r>
              <a:rPr lang="en-NZ" sz="1900" dirty="0" smtClean="0"/>
              <a:t>)</a:t>
            </a:r>
          </a:p>
          <a:p>
            <a:pPr>
              <a:lnSpc>
                <a:spcPct val="90000"/>
              </a:lnSpc>
              <a:buNone/>
            </a:pPr>
            <a:endParaRPr lang="en-NZ" sz="1900" dirty="0"/>
          </a:p>
          <a:p>
            <a:pPr>
              <a:lnSpc>
                <a:spcPct val="90000"/>
              </a:lnSpc>
            </a:pPr>
            <a:r>
              <a:rPr lang="en-NZ" sz="1900" dirty="0" smtClean="0"/>
              <a:t>Largely </a:t>
            </a:r>
            <a:r>
              <a:rPr lang="en-NZ" sz="1900" dirty="0"/>
              <a:t>unchallenged at higher levels of </a:t>
            </a:r>
            <a:r>
              <a:rPr lang="en-NZ" sz="1900" dirty="0" smtClean="0"/>
              <a:t>decision-making but increasing</a:t>
            </a:r>
          </a:p>
          <a:p>
            <a:pPr>
              <a:lnSpc>
                <a:spcPct val="90000"/>
              </a:lnSpc>
            </a:pPr>
            <a:endParaRPr lang="en-NZ" sz="1900" dirty="0" smtClean="0"/>
          </a:p>
          <a:p>
            <a:pPr>
              <a:lnSpc>
                <a:spcPct val="90000"/>
              </a:lnSpc>
            </a:pPr>
            <a:r>
              <a:rPr lang="en-NZ" sz="1900" dirty="0" smtClean="0"/>
              <a:t>Other compensation mechanisms are available (e.g., habitat hectares)</a:t>
            </a:r>
          </a:p>
          <a:p>
            <a:pPr>
              <a:lnSpc>
                <a:spcPct val="90000"/>
              </a:lnSpc>
            </a:pPr>
            <a:endParaRPr lang="en-GB" dirty="0"/>
          </a:p>
        </p:txBody>
      </p:sp>
      <p:pic>
        <p:nvPicPr>
          <p:cNvPr id="5" name="Picture 12" descr="freshwater fish"/>
          <p:cNvPicPr>
            <a:picLocks noChangeAspect="1" noChangeArrowheads="1"/>
          </p:cNvPicPr>
          <p:nvPr/>
        </p:nvPicPr>
        <p:blipFill>
          <a:blip r:embed="rId3" cstate="print"/>
          <a:srcRect/>
          <a:stretch>
            <a:fillRect/>
          </a:stretch>
        </p:blipFill>
        <p:spPr bwMode="auto">
          <a:xfrm>
            <a:off x="6934200" y="1066800"/>
            <a:ext cx="1916669" cy="4296253"/>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Freshwater environments</a:t>
            </a:r>
            <a:endParaRPr lang="en-US" dirty="0"/>
          </a:p>
        </p:txBody>
      </p:sp>
      <p:sp>
        <p:nvSpPr>
          <p:cNvPr id="3" name="Date Placeholder 2"/>
          <p:cNvSpPr>
            <a:spLocks noGrp="1"/>
          </p:cNvSpPr>
          <p:nvPr>
            <p:ph type="dt" sz="half" idx="2"/>
          </p:nvPr>
        </p:nvSpPr>
        <p:spPr/>
        <p:txBody>
          <a:bodyPr/>
          <a:lstStyle/>
          <a:p>
            <a:fld id="{FA6009B2-A467-4F79-A2B9-795C08B755D4}" type="datetime4">
              <a:rPr lang="en-US" noProof="0" smtClean="0"/>
              <a:pPr/>
              <a:t>December 10, 2012</a:t>
            </a:fld>
            <a:endParaRPr lang="en-GB" noProof="0"/>
          </a:p>
        </p:txBody>
      </p:sp>
      <p:sp>
        <p:nvSpPr>
          <p:cNvPr id="4" name="Slide Number Placeholder 3"/>
          <p:cNvSpPr>
            <a:spLocks noGrp="1"/>
          </p:cNvSpPr>
          <p:nvPr>
            <p:ph type="sldNum" sz="quarter" idx="4"/>
          </p:nvPr>
        </p:nvSpPr>
        <p:spPr/>
        <p:txBody>
          <a:bodyPr/>
          <a:lstStyle/>
          <a:p>
            <a:fld id="{1E42F5B4-DBEA-492C-87D8-0D6A08CAEE5F}" type="slidenum">
              <a:rPr lang="en-GB" noProof="0" smtClean="0"/>
              <a:pPr/>
              <a:t>2</a:t>
            </a:fld>
            <a:endParaRPr lang="en-GB" noProof="0"/>
          </a:p>
        </p:txBody>
      </p:sp>
      <p:pic>
        <p:nvPicPr>
          <p:cNvPr id="5" name="Picture 4" descr="100% Pure NZ.bmp"/>
          <p:cNvPicPr>
            <a:picLocks noChangeAspect="1"/>
          </p:cNvPicPr>
          <p:nvPr/>
        </p:nvPicPr>
        <p:blipFill>
          <a:blip r:embed="rId2" cstate="print"/>
          <a:stretch>
            <a:fillRect/>
          </a:stretch>
        </p:blipFill>
        <p:spPr>
          <a:xfrm>
            <a:off x="990600" y="1219200"/>
            <a:ext cx="7162800" cy="3581400"/>
          </a:xfrm>
          <a:prstGeom prst="rect">
            <a:avLst/>
          </a:prstGeom>
        </p:spPr>
      </p:pic>
      <p:sp>
        <p:nvSpPr>
          <p:cNvPr id="6" name="Rectangle 5"/>
          <p:cNvSpPr/>
          <p:nvPr/>
        </p:nvSpPr>
        <p:spPr>
          <a:xfrm>
            <a:off x="990600" y="4876800"/>
            <a:ext cx="7543800" cy="954107"/>
          </a:xfrm>
          <a:prstGeom prst="rect">
            <a:avLst/>
          </a:prstGeom>
        </p:spPr>
        <p:txBody>
          <a:bodyPr wrap="square">
            <a:spAutoFit/>
          </a:bodyPr>
          <a:lstStyle/>
          <a:p>
            <a:r>
              <a:rPr lang="en-US" sz="1400" i="1" dirty="0" smtClean="0"/>
              <a:t>Overall, some aspects of water quality have deteriorated in rivers over the past 20 years mainly as a result of farming (pastoral land cover) and environmental gains in terms of reduced ‘point’ pollution of waters in New Zealand are being overshadowed by increasing ‘diffuse’ pollution.  </a:t>
            </a:r>
            <a:r>
              <a:rPr lang="en-US" sz="800" dirty="0" smtClean="0"/>
              <a:t>NIWA (2010): Water quality trends at NRWQN sites for the period 1989-2007</a:t>
            </a:r>
            <a:endParaRPr lang="en-US" sz="800" dirty="0"/>
          </a:p>
        </p:txBody>
      </p:sp>
    </p:spTree>
    <p:extLst>
      <p:ext uri="{BB962C8B-B14F-4D97-AF65-F5344CB8AC3E}">
        <p14:creationId xmlns:p14="http://schemas.microsoft.com/office/powerpoint/2010/main" val="2488093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NZ" dirty="0"/>
              <a:t>Disadvantages of </a:t>
            </a:r>
            <a:r>
              <a:rPr lang="en-NZ" dirty="0" smtClean="0"/>
              <a:t>SEV/ECR</a:t>
            </a:r>
            <a:endParaRPr lang="en-GB" dirty="0"/>
          </a:p>
        </p:txBody>
      </p:sp>
      <p:sp>
        <p:nvSpPr>
          <p:cNvPr id="245763" name="Rectangle 3"/>
          <p:cNvSpPr>
            <a:spLocks noGrp="1" noChangeArrowheads="1"/>
          </p:cNvSpPr>
          <p:nvPr>
            <p:ph type="body" idx="1"/>
          </p:nvPr>
        </p:nvSpPr>
        <p:spPr>
          <a:xfrm>
            <a:off x="228600" y="990600"/>
            <a:ext cx="8686800" cy="4953000"/>
          </a:xfrm>
        </p:spPr>
        <p:txBody>
          <a:bodyPr/>
          <a:lstStyle/>
          <a:p>
            <a:pPr>
              <a:lnSpc>
                <a:spcPct val="80000"/>
              </a:lnSpc>
            </a:pPr>
            <a:r>
              <a:rPr lang="en-NZ" dirty="0" smtClean="0"/>
              <a:t>Standard </a:t>
            </a:r>
            <a:r>
              <a:rPr lang="en-NZ" dirty="0"/>
              <a:t>methodology narrows use of other available </a:t>
            </a:r>
            <a:r>
              <a:rPr lang="en-NZ" dirty="0" smtClean="0"/>
              <a:t>information</a:t>
            </a:r>
          </a:p>
          <a:p>
            <a:pPr>
              <a:lnSpc>
                <a:spcPct val="80000"/>
              </a:lnSpc>
            </a:pPr>
            <a:endParaRPr lang="en-NZ" dirty="0"/>
          </a:p>
          <a:p>
            <a:pPr>
              <a:lnSpc>
                <a:spcPct val="80000"/>
              </a:lnSpc>
            </a:pPr>
            <a:r>
              <a:rPr lang="en-NZ" dirty="0"/>
              <a:t>Operator error and </a:t>
            </a:r>
            <a:r>
              <a:rPr lang="en-NZ" dirty="0" smtClean="0"/>
              <a:t>bias</a:t>
            </a:r>
          </a:p>
          <a:p>
            <a:pPr>
              <a:lnSpc>
                <a:spcPct val="80000"/>
              </a:lnSpc>
            </a:pPr>
            <a:endParaRPr lang="en-NZ" dirty="0"/>
          </a:p>
          <a:p>
            <a:pPr>
              <a:lnSpc>
                <a:spcPct val="80000"/>
              </a:lnSpc>
            </a:pPr>
            <a:r>
              <a:rPr lang="en-NZ" dirty="0"/>
              <a:t>‘One size fits all</a:t>
            </a:r>
            <a:r>
              <a:rPr lang="en-NZ" dirty="0" smtClean="0"/>
              <a:t>’?</a:t>
            </a:r>
          </a:p>
          <a:p>
            <a:pPr>
              <a:lnSpc>
                <a:spcPct val="80000"/>
              </a:lnSpc>
              <a:buNone/>
            </a:pPr>
            <a:endParaRPr lang="en-NZ" dirty="0"/>
          </a:p>
          <a:p>
            <a:pPr>
              <a:lnSpc>
                <a:spcPct val="80000"/>
              </a:lnSpc>
            </a:pPr>
            <a:r>
              <a:rPr lang="en-NZ" dirty="0" smtClean="0"/>
              <a:t>Database </a:t>
            </a:r>
            <a:r>
              <a:rPr lang="en-NZ" dirty="0"/>
              <a:t>information is </a:t>
            </a:r>
            <a:r>
              <a:rPr lang="en-NZ" dirty="0" smtClean="0"/>
              <a:t>unused</a:t>
            </a:r>
          </a:p>
          <a:p>
            <a:pPr>
              <a:lnSpc>
                <a:spcPct val="80000"/>
              </a:lnSpc>
            </a:pPr>
            <a:endParaRPr lang="en-NZ" dirty="0"/>
          </a:p>
          <a:p>
            <a:pPr>
              <a:lnSpc>
                <a:spcPct val="80000"/>
              </a:lnSpc>
            </a:pPr>
            <a:r>
              <a:rPr lang="en-NZ" dirty="0" smtClean="0"/>
              <a:t>Other tools </a:t>
            </a:r>
            <a:r>
              <a:rPr lang="en-NZ" dirty="0"/>
              <a:t>not used (e.g., REC</a:t>
            </a:r>
            <a:r>
              <a:rPr lang="en-NZ" dirty="0" smtClean="0"/>
              <a:t>)</a:t>
            </a:r>
          </a:p>
          <a:p>
            <a:pPr>
              <a:lnSpc>
                <a:spcPct val="80000"/>
              </a:lnSpc>
            </a:pPr>
            <a:endParaRPr lang="en-NZ" dirty="0"/>
          </a:p>
          <a:p>
            <a:pPr>
              <a:lnSpc>
                <a:spcPct val="80000"/>
              </a:lnSpc>
            </a:pPr>
            <a:r>
              <a:rPr lang="en-NZ" dirty="0"/>
              <a:t>Sensitivity to judgements is </a:t>
            </a:r>
            <a:r>
              <a:rPr lang="en-NZ" dirty="0" smtClean="0"/>
              <a:t>untested</a:t>
            </a:r>
          </a:p>
          <a:p>
            <a:pPr>
              <a:lnSpc>
                <a:spcPct val="80000"/>
              </a:lnSpc>
            </a:pPr>
            <a:endParaRPr lang="en-NZ" dirty="0" smtClean="0"/>
          </a:p>
          <a:p>
            <a:pPr>
              <a:lnSpc>
                <a:spcPct val="80000"/>
              </a:lnSpc>
            </a:pPr>
            <a:r>
              <a:rPr lang="en-NZ" dirty="0" smtClean="0"/>
              <a:t>Lacks objective for restoration</a:t>
            </a:r>
          </a:p>
          <a:p>
            <a:pPr>
              <a:lnSpc>
                <a:spcPct val="80000"/>
              </a:lnSpc>
            </a:pPr>
            <a:endParaRPr lang="en-NZ" dirty="0" smtClean="0"/>
          </a:p>
          <a:p>
            <a:pPr>
              <a:lnSpc>
                <a:spcPct val="80000"/>
              </a:lnSpc>
            </a:pPr>
            <a:r>
              <a:rPr lang="en-NZ" dirty="0" smtClean="0"/>
              <a:t>Difficulties in application to multi-impact projects</a:t>
            </a:r>
            <a:endParaRPr lang="en-NZ" dirty="0"/>
          </a:p>
          <a:p>
            <a:pPr>
              <a:lnSpc>
                <a:spcPct val="80000"/>
              </a:lnSpc>
            </a:pPr>
            <a:endParaRPr lang="en-NZ" dirty="0" smtClean="0"/>
          </a:p>
          <a:p>
            <a:pPr>
              <a:lnSpc>
                <a:spcPct val="80000"/>
              </a:lnSpc>
              <a:buNone/>
            </a:pPr>
            <a:endParaRPr lang="en-GB"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NZ" dirty="0"/>
              <a:t>Disadvantages of </a:t>
            </a:r>
            <a:r>
              <a:rPr lang="en-NZ" dirty="0" smtClean="0"/>
              <a:t>freshwater compensation</a:t>
            </a:r>
            <a:endParaRPr lang="en-GB" dirty="0"/>
          </a:p>
        </p:txBody>
      </p:sp>
      <p:sp>
        <p:nvSpPr>
          <p:cNvPr id="245763" name="Rectangle 3"/>
          <p:cNvSpPr>
            <a:spLocks noGrp="1" noChangeArrowheads="1"/>
          </p:cNvSpPr>
          <p:nvPr>
            <p:ph type="body" idx="1"/>
          </p:nvPr>
        </p:nvSpPr>
        <p:spPr>
          <a:xfrm>
            <a:off x="228600" y="990600"/>
            <a:ext cx="8686800" cy="4953000"/>
          </a:xfrm>
        </p:spPr>
        <p:txBody>
          <a:bodyPr/>
          <a:lstStyle/>
          <a:p>
            <a:pPr>
              <a:lnSpc>
                <a:spcPct val="90000"/>
              </a:lnSpc>
            </a:pPr>
            <a:r>
              <a:rPr lang="en-NZ" dirty="0" smtClean="0"/>
              <a:t>No net loss </a:t>
            </a:r>
            <a:r>
              <a:rPr lang="en-NZ" dirty="0" err="1" smtClean="0"/>
              <a:t>vs</a:t>
            </a:r>
            <a:r>
              <a:rPr lang="en-NZ" dirty="0" smtClean="0"/>
              <a:t> Net gains</a:t>
            </a:r>
          </a:p>
          <a:p>
            <a:pPr>
              <a:lnSpc>
                <a:spcPct val="90000"/>
              </a:lnSpc>
            </a:pPr>
            <a:r>
              <a:rPr lang="en-NZ" dirty="0" smtClean="0"/>
              <a:t>Manage impacts on-site</a:t>
            </a:r>
          </a:p>
          <a:p>
            <a:pPr>
              <a:lnSpc>
                <a:spcPct val="90000"/>
              </a:lnSpc>
            </a:pPr>
            <a:r>
              <a:rPr lang="en-NZ" dirty="0" smtClean="0"/>
              <a:t>On-site </a:t>
            </a:r>
            <a:r>
              <a:rPr lang="en-NZ" dirty="0" err="1" smtClean="0"/>
              <a:t>vs</a:t>
            </a:r>
            <a:r>
              <a:rPr lang="en-NZ" dirty="0" smtClean="0"/>
              <a:t> Off-site compensation (residual impacts) – often difficult to achieve in practice – move to constrain on-site</a:t>
            </a:r>
          </a:p>
          <a:p>
            <a:pPr>
              <a:lnSpc>
                <a:spcPct val="90000"/>
              </a:lnSpc>
            </a:pPr>
            <a:r>
              <a:rPr lang="en-NZ" dirty="0" smtClean="0"/>
              <a:t>In perpetuity?</a:t>
            </a:r>
            <a:endParaRPr lang="en-GB" dirty="0" smtClean="0"/>
          </a:p>
          <a:p>
            <a:pPr>
              <a:lnSpc>
                <a:spcPct val="80000"/>
              </a:lnSpc>
              <a:buNone/>
            </a:pPr>
            <a:endParaRPr lang="en-NZ" dirty="0" smtClean="0"/>
          </a:p>
          <a:p>
            <a:pPr>
              <a:lnSpc>
                <a:spcPct val="80000"/>
              </a:lnSpc>
            </a:pPr>
            <a:r>
              <a:rPr lang="en-NZ" dirty="0" smtClean="0"/>
              <a:t>Other attributes ignored or ambiguous (i.e., rarity, distinctiveness) </a:t>
            </a:r>
          </a:p>
          <a:p>
            <a:pPr>
              <a:lnSpc>
                <a:spcPct val="80000"/>
              </a:lnSpc>
            </a:pPr>
            <a:endParaRPr lang="en-NZ" dirty="0" smtClean="0"/>
          </a:p>
          <a:p>
            <a:pPr>
              <a:lnSpc>
                <a:spcPct val="80000"/>
              </a:lnSpc>
            </a:pPr>
            <a:r>
              <a:rPr lang="en-NZ" dirty="0" smtClean="0"/>
              <a:t>In use for purposes it is not developed for (e.g., compliance monitoring, SOE monitoring, restorative success)</a:t>
            </a:r>
          </a:p>
          <a:p>
            <a:pPr>
              <a:lnSpc>
                <a:spcPct val="80000"/>
              </a:lnSpc>
            </a:pPr>
            <a:endParaRPr lang="en-NZ" dirty="0" smtClean="0"/>
          </a:p>
          <a:p>
            <a:pPr>
              <a:lnSpc>
                <a:spcPct val="80000"/>
              </a:lnSpc>
            </a:pPr>
            <a:r>
              <a:rPr lang="en-NZ" dirty="0" smtClean="0"/>
              <a:t>Increasingly a default tool (‘</a:t>
            </a:r>
            <a:r>
              <a:rPr lang="en-NZ" i="1" dirty="0" smtClean="0"/>
              <a:t>a silver bullet?’</a:t>
            </a:r>
            <a:r>
              <a:rPr lang="en-NZ" dirty="0" smtClean="0"/>
              <a:t>)</a:t>
            </a:r>
          </a:p>
          <a:p>
            <a:pPr>
              <a:lnSpc>
                <a:spcPct val="80000"/>
              </a:lnSpc>
            </a:pPr>
            <a:endParaRPr lang="en-NZ" dirty="0" smtClean="0"/>
          </a:p>
          <a:p>
            <a:pPr>
              <a:lnSpc>
                <a:spcPct val="80000"/>
              </a:lnSpc>
            </a:pPr>
            <a:r>
              <a:rPr lang="en-NZ" dirty="0" smtClean="0"/>
              <a:t>Values assessment and mitigation settlement can become disconnected and isolated</a:t>
            </a:r>
          </a:p>
          <a:p>
            <a:pPr>
              <a:lnSpc>
                <a:spcPct val="80000"/>
              </a:lnSpc>
            </a:pPr>
            <a:endParaRPr lang="en-NZ" dirty="0" smtClean="0"/>
          </a:p>
          <a:p>
            <a:pPr>
              <a:lnSpc>
                <a:spcPct val="80000"/>
              </a:lnSpc>
            </a:pPr>
            <a:endParaRPr lang="en-NZ" dirty="0" smtClean="0"/>
          </a:p>
          <a:p>
            <a:pPr>
              <a:lnSpc>
                <a:spcPct val="80000"/>
              </a:lnSpc>
            </a:pPr>
            <a:endParaRPr lang="en-NZ" dirty="0" smtClean="0"/>
          </a:p>
          <a:p>
            <a:pPr>
              <a:lnSpc>
                <a:spcPct val="80000"/>
              </a:lnSpc>
            </a:pPr>
            <a:endParaRPr lang="en-GB"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 decision-making</a:t>
            </a:r>
            <a:endParaRPr lang="en-US" dirty="0"/>
          </a:p>
        </p:txBody>
      </p:sp>
      <p:sp>
        <p:nvSpPr>
          <p:cNvPr id="3" name="Date Placeholder 2"/>
          <p:cNvSpPr>
            <a:spLocks noGrp="1"/>
          </p:cNvSpPr>
          <p:nvPr>
            <p:ph type="dt" sz="half" idx="2"/>
          </p:nvPr>
        </p:nvSpPr>
        <p:spPr/>
        <p:txBody>
          <a:bodyPr/>
          <a:lstStyle/>
          <a:p>
            <a:fld id="{FA6009B2-A467-4F79-A2B9-795C08B755D4}" type="datetime4">
              <a:rPr lang="en-US" noProof="0" smtClean="0"/>
              <a:pPr/>
              <a:t>December 10, 2012</a:t>
            </a:fld>
            <a:endParaRPr lang="en-GB" noProof="0"/>
          </a:p>
        </p:txBody>
      </p:sp>
      <p:sp>
        <p:nvSpPr>
          <p:cNvPr id="4" name="Slide Number Placeholder 3"/>
          <p:cNvSpPr>
            <a:spLocks noGrp="1"/>
          </p:cNvSpPr>
          <p:nvPr>
            <p:ph type="sldNum" sz="quarter" idx="4"/>
          </p:nvPr>
        </p:nvSpPr>
        <p:spPr/>
        <p:txBody>
          <a:bodyPr/>
          <a:lstStyle/>
          <a:p>
            <a:fld id="{1E42F5B4-DBEA-492C-87D8-0D6A08CAEE5F}" type="slidenum">
              <a:rPr lang="en-GB" noProof="0" smtClean="0"/>
              <a:pPr/>
              <a:t>22</a:t>
            </a:fld>
            <a:endParaRPr lang="en-GB" noProof="0"/>
          </a:p>
        </p:txBody>
      </p:sp>
      <p:sp>
        <p:nvSpPr>
          <p:cNvPr id="5" name="TextBox 4"/>
          <p:cNvSpPr txBox="1"/>
          <p:nvPr/>
        </p:nvSpPr>
        <p:spPr>
          <a:xfrm>
            <a:off x="228600" y="1066800"/>
            <a:ext cx="7848600" cy="4001095"/>
          </a:xfrm>
          <a:prstGeom prst="rect">
            <a:avLst/>
          </a:prstGeom>
          <a:noFill/>
        </p:spPr>
        <p:txBody>
          <a:bodyPr wrap="square" rtlCol="0">
            <a:spAutoFit/>
          </a:bodyPr>
          <a:lstStyle/>
          <a:p>
            <a:pPr marL="342900" indent="-342900" eaLnBrk="1" hangingPunct="1">
              <a:lnSpc>
                <a:spcPct val="90000"/>
              </a:lnSpc>
              <a:spcBef>
                <a:spcPct val="20000"/>
              </a:spcBef>
              <a:buClr>
                <a:srgbClr val="0C8164"/>
              </a:buClr>
              <a:buSzPct val="80000"/>
              <a:buFont typeface="Wingdings" pitchFamily="-32" charset="2"/>
              <a:buChar char="n"/>
            </a:pPr>
            <a:r>
              <a:rPr lang="en-US" sz="2000" dirty="0" smtClean="0">
                <a:solidFill>
                  <a:srgbClr val="4C4C4C"/>
                </a:solidFill>
                <a:latin typeface="+mn-lt"/>
                <a:ea typeface="+mn-ea"/>
              </a:rPr>
              <a:t>Increasing use of expert caucus to settle differences between expert opinions</a:t>
            </a:r>
          </a:p>
          <a:p>
            <a:pPr marL="342900" indent="-342900" eaLnBrk="1" hangingPunct="1">
              <a:lnSpc>
                <a:spcPct val="90000"/>
              </a:lnSpc>
              <a:spcBef>
                <a:spcPct val="20000"/>
              </a:spcBef>
              <a:buClr>
                <a:srgbClr val="0C8164"/>
              </a:buClr>
              <a:buSzPct val="80000"/>
              <a:buFont typeface="Wingdings" pitchFamily="-32" charset="2"/>
              <a:buChar char="n"/>
            </a:pPr>
            <a:endParaRPr lang="en-US" sz="2000" dirty="0" smtClean="0">
              <a:solidFill>
                <a:srgbClr val="4C4C4C"/>
              </a:solidFill>
              <a:latin typeface="+mn-lt"/>
              <a:ea typeface="+mn-ea"/>
            </a:endParaRPr>
          </a:p>
          <a:p>
            <a:pPr marL="342900" indent="-342900" eaLnBrk="1" hangingPunct="1">
              <a:lnSpc>
                <a:spcPct val="90000"/>
              </a:lnSpc>
              <a:spcBef>
                <a:spcPct val="20000"/>
              </a:spcBef>
              <a:buClr>
                <a:srgbClr val="0C8164"/>
              </a:buClr>
              <a:buSzPct val="80000"/>
              <a:buFont typeface="Wingdings" pitchFamily="-32" charset="2"/>
              <a:buChar char="n"/>
            </a:pPr>
            <a:r>
              <a:rPr lang="en-US" sz="2000" dirty="0" smtClean="0">
                <a:solidFill>
                  <a:srgbClr val="4C4C4C"/>
                </a:solidFill>
                <a:latin typeface="+mn-lt"/>
                <a:ea typeface="+mn-ea"/>
              </a:rPr>
              <a:t>Settlement and agreement becomes the driver and values and mitigation can be isolated</a:t>
            </a:r>
          </a:p>
          <a:p>
            <a:pPr marL="342900" indent="-342900" eaLnBrk="1" hangingPunct="1">
              <a:lnSpc>
                <a:spcPct val="90000"/>
              </a:lnSpc>
              <a:spcBef>
                <a:spcPct val="20000"/>
              </a:spcBef>
              <a:buClr>
                <a:srgbClr val="0C8164"/>
              </a:buClr>
              <a:buSzPct val="80000"/>
              <a:buFont typeface="Wingdings" pitchFamily="-32" charset="2"/>
              <a:buChar char="n"/>
            </a:pPr>
            <a:endParaRPr lang="en-US" sz="2000" dirty="0" smtClean="0">
              <a:solidFill>
                <a:srgbClr val="4C4C4C"/>
              </a:solidFill>
              <a:latin typeface="+mn-lt"/>
              <a:ea typeface="+mn-ea"/>
            </a:endParaRPr>
          </a:p>
          <a:p>
            <a:pPr marL="342900" indent="-342900" eaLnBrk="1" hangingPunct="1">
              <a:lnSpc>
                <a:spcPct val="90000"/>
              </a:lnSpc>
              <a:spcBef>
                <a:spcPct val="20000"/>
              </a:spcBef>
              <a:buClr>
                <a:srgbClr val="0C8164"/>
              </a:buClr>
              <a:buSzPct val="80000"/>
              <a:buFont typeface="Wingdings" pitchFamily="-32" charset="2"/>
              <a:buChar char="n"/>
            </a:pPr>
            <a:r>
              <a:rPr lang="en-US" sz="2000" dirty="0" smtClean="0">
                <a:solidFill>
                  <a:srgbClr val="4C4C4C"/>
                </a:solidFill>
                <a:latin typeface="+mn-lt"/>
                <a:ea typeface="+mn-ea"/>
              </a:rPr>
              <a:t>Expert experience and pragmatism  (or lack of) can dominate</a:t>
            </a:r>
          </a:p>
          <a:p>
            <a:pPr marL="342900" indent="-342900" eaLnBrk="1" hangingPunct="1">
              <a:lnSpc>
                <a:spcPct val="90000"/>
              </a:lnSpc>
              <a:spcBef>
                <a:spcPct val="20000"/>
              </a:spcBef>
              <a:buClr>
                <a:srgbClr val="0C8164"/>
              </a:buClr>
              <a:buSzPct val="80000"/>
              <a:buFont typeface="Wingdings" pitchFamily="-32" charset="2"/>
              <a:buChar char="n"/>
            </a:pPr>
            <a:endParaRPr lang="en-US" sz="2000" dirty="0" smtClean="0">
              <a:solidFill>
                <a:srgbClr val="4C4C4C"/>
              </a:solidFill>
              <a:latin typeface="+mn-lt"/>
              <a:ea typeface="+mn-ea"/>
            </a:endParaRPr>
          </a:p>
          <a:p>
            <a:pPr marL="342900" indent="-342900" eaLnBrk="1" hangingPunct="1">
              <a:lnSpc>
                <a:spcPct val="90000"/>
              </a:lnSpc>
              <a:spcBef>
                <a:spcPct val="20000"/>
              </a:spcBef>
              <a:buClr>
                <a:srgbClr val="0C8164"/>
              </a:buClr>
              <a:buSzPct val="80000"/>
              <a:buFont typeface="Wingdings" pitchFamily="-32" charset="2"/>
              <a:buChar char="n"/>
            </a:pPr>
            <a:r>
              <a:rPr lang="en-US" sz="2000" dirty="0" smtClean="0">
                <a:solidFill>
                  <a:srgbClr val="4C4C4C"/>
                </a:solidFill>
                <a:latin typeface="+mn-lt"/>
                <a:ea typeface="+mn-ea"/>
              </a:rPr>
              <a:t>Timeframes to complete caucus</a:t>
            </a:r>
          </a:p>
          <a:p>
            <a:pPr marL="342900" indent="-342900" eaLnBrk="1" hangingPunct="1">
              <a:lnSpc>
                <a:spcPct val="90000"/>
              </a:lnSpc>
              <a:spcBef>
                <a:spcPct val="20000"/>
              </a:spcBef>
              <a:buClr>
                <a:srgbClr val="0C8164"/>
              </a:buClr>
              <a:buSzPct val="80000"/>
              <a:buFont typeface="Wingdings" pitchFamily="-32" charset="2"/>
              <a:buChar char="n"/>
            </a:pPr>
            <a:endParaRPr lang="en-US" sz="2000" dirty="0" smtClean="0">
              <a:solidFill>
                <a:srgbClr val="4C4C4C"/>
              </a:solidFill>
              <a:latin typeface="+mn-lt"/>
              <a:ea typeface="+mn-ea"/>
            </a:endParaRPr>
          </a:p>
          <a:p>
            <a:pPr marL="342900" indent="-342900" eaLnBrk="1" hangingPunct="1">
              <a:lnSpc>
                <a:spcPct val="90000"/>
              </a:lnSpc>
              <a:spcBef>
                <a:spcPct val="20000"/>
              </a:spcBef>
              <a:buClr>
                <a:srgbClr val="0C8164"/>
              </a:buClr>
              <a:buSzPct val="80000"/>
              <a:buFont typeface="Wingdings" pitchFamily="-32" charset="2"/>
              <a:buChar char="n"/>
            </a:pPr>
            <a:r>
              <a:rPr lang="en-US" sz="2000" i="1" dirty="0" smtClean="0">
                <a:solidFill>
                  <a:srgbClr val="4C4C4C"/>
                </a:solidFill>
                <a:latin typeface="+mn-lt"/>
                <a:ea typeface="+mn-ea"/>
              </a:rPr>
              <a:t>‘a priori</a:t>
            </a:r>
            <a:r>
              <a:rPr lang="en-US" sz="2000" dirty="0" smtClean="0">
                <a:solidFill>
                  <a:srgbClr val="4C4C4C"/>
                </a:solidFill>
                <a:latin typeface="+mn-lt"/>
                <a:ea typeface="+mn-ea"/>
              </a:rPr>
              <a:t>’ mitigation/compensation ratios?</a:t>
            </a:r>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NZ" dirty="0"/>
              <a:t>Final thoughts</a:t>
            </a:r>
            <a:endParaRPr lang="en-GB" dirty="0"/>
          </a:p>
        </p:txBody>
      </p:sp>
      <p:sp>
        <p:nvSpPr>
          <p:cNvPr id="243715" name="Rectangle 3"/>
          <p:cNvSpPr>
            <a:spLocks noGrp="1" noChangeArrowheads="1"/>
          </p:cNvSpPr>
          <p:nvPr>
            <p:ph type="body" idx="1"/>
          </p:nvPr>
        </p:nvSpPr>
        <p:spPr>
          <a:xfrm>
            <a:off x="228600" y="1066800"/>
            <a:ext cx="8686800" cy="4953000"/>
          </a:xfrm>
        </p:spPr>
        <p:txBody>
          <a:bodyPr/>
          <a:lstStyle/>
          <a:p>
            <a:pPr>
              <a:lnSpc>
                <a:spcPct val="90000"/>
              </a:lnSpc>
            </a:pPr>
            <a:r>
              <a:rPr lang="en-NZ" sz="2100" dirty="0"/>
              <a:t>Significance assessments </a:t>
            </a:r>
            <a:r>
              <a:rPr lang="en-NZ" sz="2100" dirty="0" smtClean="0"/>
              <a:t>vary; often inadequate</a:t>
            </a:r>
          </a:p>
          <a:p>
            <a:pPr>
              <a:lnSpc>
                <a:spcPct val="90000"/>
              </a:lnSpc>
            </a:pPr>
            <a:endParaRPr lang="en-NZ" sz="2100" dirty="0" smtClean="0"/>
          </a:p>
          <a:p>
            <a:pPr>
              <a:lnSpc>
                <a:spcPct val="90000"/>
              </a:lnSpc>
            </a:pPr>
            <a:r>
              <a:rPr lang="en-NZ" sz="2100" dirty="0" smtClean="0"/>
              <a:t>No established aquatic values criteria</a:t>
            </a:r>
          </a:p>
          <a:p>
            <a:pPr>
              <a:lnSpc>
                <a:spcPct val="90000"/>
              </a:lnSpc>
            </a:pPr>
            <a:endParaRPr lang="en-NZ" sz="2100" dirty="0"/>
          </a:p>
          <a:p>
            <a:pPr>
              <a:lnSpc>
                <a:spcPct val="90000"/>
              </a:lnSpc>
            </a:pPr>
            <a:r>
              <a:rPr lang="en-NZ" sz="2100" dirty="0"/>
              <a:t>Mitigation </a:t>
            </a:r>
            <a:r>
              <a:rPr lang="en-NZ" sz="2100" dirty="0" err="1"/>
              <a:t>vs</a:t>
            </a:r>
            <a:r>
              <a:rPr lang="en-NZ" sz="2100" dirty="0"/>
              <a:t> offsets (compensation</a:t>
            </a:r>
            <a:r>
              <a:rPr lang="en-NZ" sz="2100" dirty="0" smtClean="0"/>
              <a:t>)</a:t>
            </a:r>
          </a:p>
          <a:p>
            <a:pPr>
              <a:lnSpc>
                <a:spcPct val="90000"/>
              </a:lnSpc>
            </a:pPr>
            <a:endParaRPr lang="en-NZ" sz="2100" dirty="0"/>
          </a:p>
          <a:p>
            <a:pPr>
              <a:lnSpc>
                <a:spcPct val="90000"/>
              </a:lnSpc>
            </a:pPr>
            <a:r>
              <a:rPr lang="en-NZ" sz="2100" dirty="0"/>
              <a:t>Stream Ecological Valuation (SEV</a:t>
            </a:r>
            <a:r>
              <a:rPr lang="en-NZ" sz="2100" dirty="0" smtClean="0"/>
              <a:t>) is a credible tool in some circumstances</a:t>
            </a:r>
          </a:p>
          <a:p>
            <a:pPr>
              <a:lnSpc>
                <a:spcPct val="90000"/>
              </a:lnSpc>
              <a:buNone/>
            </a:pPr>
            <a:endParaRPr lang="en-NZ" sz="2100" dirty="0"/>
          </a:p>
          <a:p>
            <a:pPr>
              <a:lnSpc>
                <a:spcPct val="90000"/>
              </a:lnSpc>
            </a:pPr>
            <a:r>
              <a:rPr lang="en-NZ" sz="2100" dirty="0"/>
              <a:t>Environmental Compensation </a:t>
            </a:r>
            <a:r>
              <a:rPr lang="en-NZ" sz="2100" dirty="0" smtClean="0"/>
              <a:t>(e.g., ECR)</a:t>
            </a:r>
          </a:p>
          <a:p>
            <a:pPr>
              <a:lnSpc>
                <a:spcPct val="90000"/>
              </a:lnSpc>
            </a:pPr>
            <a:endParaRPr lang="en-NZ" sz="2100" dirty="0"/>
          </a:p>
          <a:p>
            <a:pPr>
              <a:lnSpc>
                <a:spcPct val="90000"/>
              </a:lnSpc>
            </a:pPr>
            <a:r>
              <a:rPr lang="en-NZ" sz="2100" dirty="0"/>
              <a:t>Benefits of offsets for stream </a:t>
            </a:r>
            <a:r>
              <a:rPr lang="en-NZ" sz="2100" dirty="0" smtClean="0"/>
              <a:t>loss</a:t>
            </a:r>
          </a:p>
          <a:p>
            <a:pPr>
              <a:lnSpc>
                <a:spcPct val="90000"/>
              </a:lnSpc>
            </a:pPr>
            <a:endParaRPr lang="en-NZ" sz="2100" dirty="0"/>
          </a:p>
          <a:p>
            <a:pPr>
              <a:lnSpc>
                <a:spcPct val="90000"/>
              </a:lnSpc>
            </a:pPr>
            <a:r>
              <a:rPr lang="en-NZ" sz="2100" dirty="0"/>
              <a:t>Caution to application elsewhere (ex- Auckland)</a:t>
            </a:r>
          </a:p>
          <a:p>
            <a:pPr>
              <a:lnSpc>
                <a:spcPct val="90000"/>
              </a:lnSpc>
              <a:buFont typeface="Wingdings" pitchFamily="2" charset="2"/>
              <a:buNone/>
            </a:pPr>
            <a:endParaRPr lang="en-NZ" sz="2100" dirty="0"/>
          </a:p>
          <a:p>
            <a:pPr>
              <a:lnSpc>
                <a:spcPct val="90000"/>
              </a:lnSpc>
            </a:pPr>
            <a:endParaRPr lang="en-GB" sz="2100" dirty="0"/>
          </a:p>
          <a:p>
            <a:pPr>
              <a:lnSpc>
                <a:spcPct val="90000"/>
              </a:lnSpc>
              <a:buNone/>
            </a:pPr>
            <a:endParaRPr lang="en-NZ" sz="21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NZ" dirty="0"/>
              <a:t>Final thoughts</a:t>
            </a:r>
            <a:endParaRPr lang="en-GB" dirty="0"/>
          </a:p>
        </p:txBody>
      </p:sp>
      <p:sp>
        <p:nvSpPr>
          <p:cNvPr id="243715" name="Rectangle 3"/>
          <p:cNvSpPr>
            <a:spLocks noGrp="1" noChangeArrowheads="1"/>
          </p:cNvSpPr>
          <p:nvPr>
            <p:ph type="body" idx="1"/>
          </p:nvPr>
        </p:nvSpPr>
        <p:spPr>
          <a:xfrm>
            <a:off x="228600" y="1066800"/>
            <a:ext cx="8686800" cy="4953000"/>
          </a:xfrm>
        </p:spPr>
        <p:txBody>
          <a:bodyPr/>
          <a:lstStyle/>
          <a:p>
            <a:pPr>
              <a:lnSpc>
                <a:spcPct val="90000"/>
              </a:lnSpc>
            </a:pPr>
            <a:r>
              <a:rPr lang="en-US" sz="2400" dirty="0" smtClean="0"/>
              <a:t>Multi-impact especially linear projects (e.g., roads, </a:t>
            </a:r>
            <a:r>
              <a:rPr lang="en-US" sz="2400" dirty="0" err="1" smtClean="0"/>
              <a:t>windfarms</a:t>
            </a:r>
            <a:r>
              <a:rPr lang="en-US" sz="2400" dirty="0" smtClean="0"/>
              <a:t>)</a:t>
            </a:r>
          </a:p>
          <a:p>
            <a:pPr>
              <a:lnSpc>
                <a:spcPct val="90000"/>
              </a:lnSpc>
            </a:pPr>
            <a:endParaRPr lang="en-US" sz="2400" dirty="0" smtClean="0"/>
          </a:p>
          <a:p>
            <a:pPr>
              <a:lnSpc>
                <a:spcPct val="90000"/>
              </a:lnSpc>
            </a:pPr>
            <a:r>
              <a:rPr lang="en-US" sz="2400" dirty="0" smtClean="0"/>
              <a:t>Increasing use of expert caucus to settle differences</a:t>
            </a:r>
          </a:p>
          <a:p>
            <a:pPr>
              <a:lnSpc>
                <a:spcPct val="90000"/>
              </a:lnSpc>
            </a:pPr>
            <a:endParaRPr lang="en-US" sz="2400" dirty="0" smtClean="0"/>
          </a:p>
          <a:p>
            <a:pPr>
              <a:lnSpc>
                <a:spcPct val="90000"/>
              </a:lnSpc>
            </a:pPr>
            <a:r>
              <a:rPr lang="en-US" sz="2400" dirty="0" smtClean="0"/>
              <a:t>Isolation of values and mitigation </a:t>
            </a:r>
          </a:p>
          <a:p>
            <a:pPr>
              <a:lnSpc>
                <a:spcPct val="90000"/>
              </a:lnSpc>
            </a:pPr>
            <a:endParaRPr lang="en-US" sz="2400" dirty="0" smtClean="0"/>
          </a:p>
          <a:p>
            <a:pPr>
              <a:lnSpc>
                <a:spcPct val="90000"/>
              </a:lnSpc>
              <a:buNone/>
            </a:pPr>
            <a:endParaRPr lang="en-US" sz="2400" dirty="0" smtClean="0"/>
          </a:p>
          <a:p>
            <a:pPr>
              <a:lnSpc>
                <a:spcPct val="90000"/>
              </a:lnSpc>
            </a:pPr>
            <a:endParaRPr lang="en-US" sz="2400" dirty="0" smtClean="0"/>
          </a:p>
          <a:p>
            <a:pPr>
              <a:lnSpc>
                <a:spcPct val="90000"/>
              </a:lnSpc>
              <a:buNone/>
            </a:pPr>
            <a:endParaRPr lang="en-NZ" sz="21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 Any questions?</a:t>
            </a:r>
            <a:endParaRPr lang="en-US" dirty="0"/>
          </a:p>
        </p:txBody>
      </p:sp>
      <p:sp>
        <p:nvSpPr>
          <p:cNvPr id="3" name="Date Placeholder 2"/>
          <p:cNvSpPr>
            <a:spLocks noGrp="1"/>
          </p:cNvSpPr>
          <p:nvPr>
            <p:ph type="dt" sz="half" idx="2"/>
          </p:nvPr>
        </p:nvSpPr>
        <p:spPr/>
        <p:txBody>
          <a:bodyPr/>
          <a:lstStyle/>
          <a:p>
            <a:fld id="{FA6009B2-A467-4F79-A2B9-795C08B755D4}" type="datetime4">
              <a:rPr lang="en-US" noProof="0" smtClean="0"/>
              <a:pPr/>
              <a:t>December 10, 2012</a:t>
            </a:fld>
            <a:endParaRPr lang="en-GB" noProof="0"/>
          </a:p>
        </p:txBody>
      </p:sp>
      <p:sp>
        <p:nvSpPr>
          <p:cNvPr id="4" name="Slide Number Placeholder 3"/>
          <p:cNvSpPr>
            <a:spLocks noGrp="1"/>
          </p:cNvSpPr>
          <p:nvPr>
            <p:ph type="sldNum" sz="quarter" idx="4"/>
          </p:nvPr>
        </p:nvSpPr>
        <p:spPr/>
        <p:txBody>
          <a:bodyPr/>
          <a:lstStyle/>
          <a:p>
            <a:fld id="{1E42F5B4-DBEA-492C-87D8-0D6A08CAEE5F}" type="slidenum">
              <a:rPr lang="en-GB" noProof="0" smtClean="0"/>
              <a:pPr/>
              <a:t>25</a:t>
            </a:fld>
            <a:endParaRPr lang="en-GB" noProof="0"/>
          </a:p>
        </p:txBody>
      </p:sp>
      <p:pic>
        <p:nvPicPr>
          <p:cNvPr id="5" name="Picture 5" descr="A tall"/>
          <p:cNvPicPr>
            <a:picLocks noChangeAspect="1" noChangeArrowheads="1"/>
          </p:cNvPicPr>
          <p:nvPr/>
        </p:nvPicPr>
        <p:blipFill>
          <a:blip r:embed="rId2" cstate="print"/>
          <a:srcRect/>
          <a:stretch>
            <a:fillRect/>
          </a:stretch>
        </p:blipFill>
        <p:spPr bwMode="auto">
          <a:xfrm>
            <a:off x="2590800" y="1066800"/>
            <a:ext cx="3803650" cy="47545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risk assessments</a:t>
            </a:r>
            <a:endParaRPr lang="en-US" dirty="0"/>
          </a:p>
        </p:txBody>
      </p:sp>
      <p:sp>
        <p:nvSpPr>
          <p:cNvPr id="3" name="Date Placeholder 2"/>
          <p:cNvSpPr>
            <a:spLocks noGrp="1"/>
          </p:cNvSpPr>
          <p:nvPr>
            <p:ph type="dt" sz="half" idx="2"/>
          </p:nvPr>
        </p:nvSpPr>
        <p:spPr/>
        <p:txBody>
          <a:bodyPr/>
          <a:lstStyle/>
          <a:p>
            <a:fld id="{FA6009B2-A467-4F79-A2B9-795C08B755D4}" type="datetime4">
              <a:rPr lang="en-US" noProof="0" smtClean="0"/>
              <a:pPr/>
              <a:t>December 10, 2012</a:t>
            </a:fld>
            <a:endParaRPr lang="en-GB" noProof="0" dirty="0"/>
          </a:p>
        </p:txBody>
      </p:sp>
      <p:sp>
        <p:nvSpPr>
          <p:cNvPr id="4" name="Slide Number Placeholder 3"/>
          <p:cNvSpPr>
            <a:spLocks noGrp="1"/>
          </p:cNvSpPr>
          <p:nvPr>
            <p:ph type="sldNum" sz="quarter" idx="4"/>
          </p:nvPr>
        </p:nvSpPr>
        <p:spPr/>
        <p:txBody>
          <a:bodyPr/>
          <a:lstStyle/>
          <a:p>
            <a:fld id="{1E42F5B4-DBEA-492C-87D8-0D6A08CAEE5F}" type="slidenum">
              <a:rPr lang="en-GB" noProof="0" smtClean="0"/>
              <a:pPr/>
              <a:t>26</a:t>
            </a:fld>
            <a:endParaRPr lang="en-GB" noProof="0" dirty="0"/>
          </a:p>
        </p:txBody>
      </p:sp>
      <p:sp>
        <p:nvSpPr>
          <p:cNvPr id="5" name="TextBox 4"/>
          <p:cNvSpPr txBox="1"/>
          <p:nvPr/>
        </p:nvSpPr>
        <p:spPr>
          <a:xfrm>
            <a:off x="533400" y="1219200"/>
            <a:ext cx="7543800" cy="4584332"/>
          </a:xfrm>
          <a:prstGeom prst="rect">
            <a:avLst/>
          </a:prstGeom>
          <a:noFill/>
        </p:spPr>
        <p:txBody>
          <a:bodyPr wrap="square" rtlCol="0">
            <a:spAutoFit/>
          </a:bodyPr>
          <a:lstStyle/>
          <a:p>
            <a:pPr marL="342900" indent="-342900" eaLnBrk="1" hangingPunct="1">
              <a:lnSpc>
                <a:spcPct val="90000"/>
              </a:lnSpc>
              <a:spcBef>
                <a:spcPct val="20000"/>
              </a:spcBef>
              <a:buClr>
                <a:srgbClr val="0C8164"/>
              </a:buClr>
              <a:buSzPct val="80000"/>
              <a:buFont typeface="Wingdings" pitchFamily="-32" charset="2"/>
              <a:buChar char="n"/>
            </a:pPr>
            <a:r>
              <a:rPr lang="en-US" sz="2100" dirty="0" smtClean="0">
                <a:solidFill>
                  <a:srgbClr val="4C4C4C"/>
                </a:solidFill>
                <a:latin typeface="+mn-lt"/>
                <a:ea typeface="+mn-ea"/>
              </a:rPr>
              <a:t>Requirement to understand risk to environment</a:t>
            </a:r>
          </a:p>
          <a:p>
            <a:pPr marL="342900" indent="-342900" eaLnBrk="1" hangingPunct="1">
              <a:lnSpc>
                <a:spcPct val="90000"/>
              </a:lnSpc>
              <a:spcBef>
                <a:spcPct val="20000"/>
              </a:spcBef>
              <a:buClr>
                <a:srgbClr val="0C8164"/>
              </a:buClr>
              <a:buSzPct val="80000"/>
              <a:buFont typeface="Arial" pitchFamily="34" charset="0"/>
              <a:buChar char="•"/>
            </a:pPr>
            <a:endParaRPr lang="en-US" sz="2100" dirty="0" smtClean="0">
              <a:solidFill>
                <a:srgbClr val="4C4C4C"/>
              </a:solidFill>
              <a:latin typeface="+mn-lt"/>
              <a:ea typeface="+mn-ea"/>
            </a:endParaRPr>
          </a:p>
          <a:p>
            <a:pPr marL="342900" indent="-342900" eaLnBrk="1" hangingPunct="1">
              <a:lnSpc>
                <a:spcPct val="90000"/>
              </a:lnSpc>
              <a:spcBef>
                <a:spcPct val="20000"/>
              </a:spcBef>
              <a:buClr>
                <a:srgbClr val="0C8164"/>
              </a:buClr>
              <a:buSzPct val="80000"/>
              <a:buFont typeface="Wingdings" pitchFamily="-32" charset="2"/>
              <a:buChar char="n"/>
            </a:pPr>
            <a:r>
              <a:rPr lang="en-US" sz="2100" dirty="0" smtClean="0">
                <a:solidFill>
                  <a:srgbClr val="4C4C4C"/>
                </a:solidFill>
                <a:latin typeface="+mn-lt"/>
                <a:ea typeface="+mn-ea"/>
              </a:rPr>
              <a:t>Risk to project outcomes and success</a:t>
            </a:r>
          </a:p>
          <a:p>
            <a:pPr marL="342900" indent="-342900" eaLnBrk="1" hangingPunct="1">
              <a:lnSpc>
                <a:spcPct val="90000"/>
              </a:lnSpc>
              <a:spcBef>
                <a:spcPct val="20000"/>
              </a:spcBef>
              <a:buClr>
                <a:srgbClr val="0C8164"/>
              </a:buClr>
              <a:buSzPct val="80000"/>
              <a:buFont typeface="Arial" pitchFamily="34" charset="0"/>
              <a:buChar char="•"/>
            </a:pPr>
            <a:endParaRPr lang="en-US" sz="2100" dirty="0" smtClean="0">
              <a:solidFill>
                <a:srgbClr val="4C4C4C"/>
              </a:solidFill>
              <a:latin typeface="+mn-lt"/>
              <a:ea typeface="+mn-ea"/>
            </a:endParaRPr>
          </a:p>
          <a:p>
            <a:pPr marL="342900" indent="-342900" eaLnBrk="1" hangingPunct="1">
              <a:lnSpc>
                <a:spcPct val="90000"/>
              </a:lnSpc>
              <a:spcBef>
                <a:spcPct val="20000"/>
              </a:spcBef>
              <a:buClr>
                <a:srgbClr val="0C8164"/>
              </a:buClr>
              <a:buSzPct val="80000"/>
              <a:buFont typeface="Wingdings" pitchFamily="-32" charset="2"/>
              <a:buChar char="n"/>
            </a:pPr>
            <a:r>
              <a:rPr lang="en-US" sz="2100" u="sng" dirty="0" smtClean="0">
                <a:solidFill>
                  <a:srgbClr val="4C4C4C"/>
                </a:solidFill>
                <a:latin typeface="+mn-lt"/>
                <a:ea typeface="+mn-ea"/>
              </a:rPr>
              <a:t>Quantified</a:t>
            </a:r>
            <a:r>
              <a:rPr lang="en-US" sz="2100" dirty="0" smtClean="0">
                <a:solidFill>
                  <a:srgbClr val="4C4C4C"/>
                </a:solidFill>
                <a:latin typeface="+mn-lt"/>
                <a:ea typeface="+mn-ea"/>
              </a:rPr>
              <a:t> to </a:t>
            </a:r>
            <a:r>
              <a:rPr lang="en-US" sz="2100" u="sng" dirty="0" smtClean="0">
                <a:solidFill>
                  <a:srgbClr val="4C4C4C"/>
                </a:solidFill>
                <a:latin typeface="+mn-lt"/>
                <a:ea typeface="+mn-ea"/>
              </a:rPr>
              <a:t>qualitative</a:t>
            </a:r>
            <a:r>
              <a:rPr lang="en-US" sz="2100" dirty="0" smtClean="0">
                <a:solidFill>
                  <a:srgbClr val="4C4C4C"/>
                </a:solidFill>
                <a:latin typeface="+mn-lt"/>
                <a:ea typeface="+mn-ea"/>
              </a:rPr>
              <a:t> estimates of risk</a:t>
            </a:r>
          </a:p>
          <a:p>
            <a:pPr marL="342900" indent="-342900" eaLnBrk="1" hangingPunct="1">
              <a:lnSpc>
                <a:spcPct val="90000"/>
              </a:lnSpc>
              <a:spcBef>
                <a:spcPct val="20000"/>
              </a:spcBef>
              <a:buClr>
                <a:srgbClr val="0C8164"/>
              </a:buClr>
              <a:buSzPct val="80000"/>
              <a:buFont typeface="Arial" pitchFamily="34" charset="0"/>
              <a:buChar char="•"/>
            </a:pPr>
            <a:endParaRPr lang="en-US" sz="2100" dirty="0" smtClean="0">
              <a:solidFill>
                <a:srgbClr val="4C4C4C"/>
              </a:solidFill>
              <a:latin typeface="+mn-lt"/>
              <a:ea typeface="+mn-ea"/>
            </a:endParaRPr>
          </a:p>
          <a:p>
            <a:pPr marL="342900" indent="-342900" eaLnBrk="1" hangingPunct="1">
              <a:lnSpc>
                <a:spcPct val="90000"/>
              </a:lnSpc>
              <a:spcBef>
                <a:spcPct val="20000"/>
              </a:spcBef>
              <a:buClr>
                <a:srgbClr val="0C8164"/>
              </a:buClr>
              <a:buSzPct val="80000"/>
              <a:buFont typeface="Wingdings" pitchFamily="-32" charset="2"/>
              <a:buChar char="n"/>
            </a:pPr>
            <a:r>
              <a:rPr lang="en-US" sz="2100" dirty="0" smtClean="0">
                <a:solidFill>
                  <a:srgbClr val="4C4C4C"/>
                </a:solidFill>
                <a:latin typeface="+mn-lt"/>
                <a:ea typeface="+mn-ea"/>
              </a:rPr>
              <a:t>Mitigation hierarchy and risk</a:t>
            </a:r>
          </a:p>
          <a:p>
            <a:pPr marL="342900" indent="-342900" eaLnBrk="1" hangingPunct="1">
              <a:lnSpc>
                <a:spcPct val="90000"/>
              </a:lnSpc>
              <a:spcBef>
                <a:spcPct val="20000"/>
              </a:spcBef>
              <a:buClr>
                <a:srgbClr val="0C8164"/>
              </a:buClr>
              <a:buSzPct val="80000"/>
              <a:buFont typeface="Wingdings" pitchFamily="-32" charset="2"/>
              <a:buChar char="n"/>
            </a:pPr>
            <a:endParaRPr lang="en-US" sz="2100" dirty="0" smtClean="0">
              <a:solidFill>
                <a:srgbClr val="4C4C4C"/>
              </a:solidFill>
              <a:latin typeface="+mn-lt"/>
              <a:ea typeface="+mn-ea"/>
            </a:endParaRPr>
          </a:p>
          <a:p>
            <a:pPr marL="342900" indent="-342900" eaLnBrk="1" hangingPunct="1">
              <a:lnSpc>
                <a:spcPct val="90000"/>
              </a:lnSpc>
              <a:spcBef>
                <a:spcPct val="20000"/>
              </a:spcBef>
              <a:buClr>
                <a:srgbClr val="0C8164"/>
              </a:buClr>
              <a:buSzPct val="80000"/>
              <a:buFont typeface="Wingdings" pitchFamily="-32" charset="2"/>
              <a:buChar char="n"/>
            </a:pPr>
            <a:r>
              <a:rPr lang="en-US" sz="2100" dirty="0" smtClean="0">
                <a:solidFill>
                  <a:srgbClr val="4C4C4C"/>
                </a:solidFill>
                <a:latin typeface="+mn-lt"/>
                <a:ea typeface="+mn-ea"/>
              </a:rPr>
              <a:t>Enhancement to risk assessment</a:t>
            </a:r>
          </a:p>
          <a:p>
            <a:pPr marL="800100" lvl="2" indent="-342900" eaLnBrk="1" hangingPunct="1">
              <a:lnSpc>
                <a:spcPct val="90000"/>
              </a:lnSpc>
              <a:spcBef>
                <a:spcPct val="20000"/>
              </a:spcBef>
              <a:buClr>
                <a:srgbClr val="0C8164"/>
              </a:buClr>
              <a:buSzPct val="80000"/>
              <a:buFont typeface="Wingdings" pitchFamily="-32" charset="2"/>
              <a:buChar char="n"/>
            </a:pPr>
            <a:r>
              <a:rPr lang="en-US" sz="2100" dirty="0" smtClean="0">
                <a:solidFill>
                  <a:srgbClr val="4C4C4C"/>
                </a:solidFill>
                <a:latin typeface="+mn-lt"/>
                <a:ea typeface="+mn-ea"/>
              </a:rPr>
              <a:t>Quantified risk modeling (catchment water quality </a:t>
            </a:r>
            <a:r>
              <a:rPr lang="en-US" sz="2100" dirty="0" err="1" smtClean="0">
                <a:solidFill>
                  <a:srgbClr val="4C4C4C"/>
                </a:solidFill>
                <a:latin typeface="+mn-lt"/>
                <a:ea typeface="+mn-ea"/>
              </a:rPr>
              <a:t>modelling</a:t>
            </a:r>
            <a:r>
              <a:rPr lang="en-US" sz="2100" dirty="0" smtClean="0">
                <a:solidFill>
                  <a:srgbClr val="4C4C4C"/>
                </a:solidFill>
                <a:latin typeface="+mn-lt"/>
                <a:ea typeface="+mn-ea"/>
              </a:rPr>
              <a:t>)</a:t>
            </a:r>
          </a:p>
          <a:p>
            <a:pPr marL="800100" lvl="2" indent="-342900" eaLnBrk="1" hangingPunct="1">
              <a:lnSpc>
                <a:spcPct val="90000"/>
              </a:lnSpc>
              <a:spcBef>
                <a:spcPct val="20000"/>
              </a:spcBef>
              <a:buClr>
                <a:srgbClr val="0C8164"/>
              </a:buClr>
              <a:buSzPct val="80000"/>
              <a:buFont typeface="Wingdings" pitchFamily="-32" charset="2"/>
              <a:buChar char="n"/>
            </a:pPr>
            <a:r>
              <a:rPr lang="en-US" sz="2100" dirty="0" smtClean="0">
                <a:solidFill>
                  <a:srgbClr val="4C4C4C"/>
                </a:solidFill>
                <a:latin typeface="+mn-lt"/>
                <a:ea typeface="+mn-ea"/>
              </a:rPr>
              <a:t>Ranking significance and risk</a:t>
            </a:r>
          </a:p>
          <a:p>
            <a:pPr marL="800100" lvl="2" indent="-342900" eaLnBrk="1" hangingPunct="1">
              <a:lnSpc>
                <a:spcPct val="90000"/>
              </a:lnSpc>
              <a:spcBef>
                <a:spcPct val="20000"/>
              </a:spcBef>
              <a:buClr>
                <a:srgbClr val="0C8164"/>
              </a:buClr>
              <a:buSzPct val="80000"/>
              <a:buFont typeface="Wingdings" pitchFamily="-32" charset="2"/>
              <a:buChar char="n"/>
            </a:pPr>
            <a:r>
              <a:rPr lang="en-US" sz="2100" dirty="0" smtClean="0">
                <a:solidFill>
                  <a:srgbClr val="4C4C4C"/>
                </a:solidFill>
                <a:latin typeface="+mn-lt"/>
                <a:ea typeface="+mn-ea"/>
              </a:rPr>
              <a:t>Balancing significance and risk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Freshwater environments </a:t>
            </a:r>
            <a:r>
              <a:rPr lang="en-US" dirty="0" smtClean="0">
                <a:solidFill>
                  <a:srgbClr val="FF0000"/>
                </a:solidFill>
              </a:rPr>
              <a:t>IN CRISIS?</a:t>
            </a:r>
            <a:endParaRPr lang="en-US" dirty="0">
              <a:solidFill>
                <a:srgbClr val="FF0000"/>
              </a:solidFill>
            </a:endParaRPr>
          </a:p>
        </p:txBody>
      </p:sp>
      <p:sp>
        <p:nvSpPr>
          <p:cNvPr id="3" name="Date Placeholder 2"/>
          <p:cNvSpPr>
            <a:spLocks noGrp="1"/>
          </p:cNvSpPr>
          <p:nvPr>
            <p:ph type="dt" sz="half" idx="2"/>
          </p:nvPr>
        </p:nvSpPr>
        <p:spPr/>
        <p:txBody>
          <a:bodyPr/>
          <a:lstStyle/>
          <a:p>
            <a:fld id="{FA6009B2-A467-4F79-A2B9-795C08B755D4}" type="datetime4">
              <a:rPr lang="en-US" noProof="0" smtClean="0"/>
              <a:pPr/>
              <a:t>December 10, 2012</a:t>
            </a:fld>
            <a:endParaRPr lang="en-GB" noProof="0"/>
          </a:p>
        </p:txBody>
      </p:sp>
      <p:sp>
        <p:nvSpPr>
          <p:cNvPr id="4" name="Slide Number Placeholder 3"/>
          <p:cNvSpPr>
            <a:spLocks noGrp="1"/>
          </p:cNvSpPr>
          <p:nvPr>
            <p:ph type="sldNum" sz="quarter" idx="4"/>
          </p:nvPr>
        </p:nvSpPr>
        <p:spPr/>
        <p:txBody>
          <a:bodyPr/>
          <a:lstStyle/>
          <a:p>
            <a:fld id="{1E42F5B4-DBEA-492C-87D8-0D6A08CAEE5F}" type="slidenum">
              <a:rPr lang="en-GB" noProof="0" smtClean="0"/>
              <a:pPr/>
              <a:t>3</a:t>
            </a:fld>
            <a:endParaRPr lang="en-GB" noProof="0"/>
          </a:p>
        </p:txBody>
      </p:sp>
      <p:sp>
        <p:nvSpPr>
          <p:cNvPr id="6" name="TextBox 5"/>
          <p:cNvSpPr txBox="1"/>
          <p:nvPr/>
        </p:nvSpPr>
        <p:spPr>
          <a:xfrm>
            <a:off x="838200" y="1066801"/>
            <a:ext cx="7619999" cy="4739759"/>
          </a:xfrm>
          <a:prstGeom prst="rect">
            <a:avLst/>
          </a:prstGeom>
          <a:noFill/>
        </p:spPr>
        <p:txBody>
          <a:bodyPr wrap="square" rtlCol="0">
            <a:spAutoFit/>
          </a:bodyPr>
          <a:lstStyle/>
          <a:p>
            <a:r>
              <a:rPr lang="en-US" sz="3000" b="1" dirty="0" smtClean="0">
                <a:solidFill>
                  <a:srgbClr val="FF0000"/>
                </a:solidFill>
              </a:rPr>
              <a:t>Water crisis: Going with the flow </a:t>
            </a:r>
          </a:p>
          <a:p>
            <a:r>
              <a:rPr lang="en-US" sz="1000" b="1" dirty="0" smtClean="0"/>
              <a:t>NZ Herald 17 Nov. 2012</a:t>
            </a:r>
          </a:p>
          <a:p>
            <a:endParaRPr lang="en-US" sz="1600" b="1" dirty="0" smtClean="0">
              <a:solidFill>
                <a:srgbClr val="FF0000"/>
              </a:solidFill>
            </a:endParaRPr>
          </a:p>
          <a:p>
            <a:r>
              <a:rPr lang="en-US" sz="3000" b="1" dirty="0" err="1" smtClean="0">
                <a:solidFill>
                  <a:srgbClr val="FF0000"/>
                </a:solidFill>
              </a:rPr>
              <a:t>Govt</a:t>
            </a:r>
            <a:r>
              <a:rPr lang="en-US" sz="3000" b="1" dirty="0" smtClean="0">
                <a:solidFill>
                  <a:srgbClr val="FF0000"/>
                </a:solidFill>
              </a:rPr>
              <a:t> hints at charges for water </a:t>
            </a:r>
          </a:p>
          <a:p>
            <a:r>
              <a:rPr lang="en-US" sz="1000" b="1" dirty="0" smtClean="0"/>
              <a:t>NZ Herald 16 Nov</a:t>
            </a:r>
          </a:p>
          <a:p>
            <a:endParaRPr lang="en-US" sz="1600" b="1" dirty="0" smtClean="0"/>
          </a:p>
          <a:p>
            <a:r>
              <a:rPr lang="en-US" sz="3000" b="1" dirty="0" smtClean="0">
                <a:solidFill>
                  <a:srgbClr val="FF0000"/>
                </a:solidFill>
              </a:rPr>
              <a:t>'Duty' to raise freshwater issues </a:t>
            </a:r>
          </a:p>
          <a:p>
            <a:r>
              <a:rPr lang="en-US" sz="1000" b="1" dirty="0" err="1" smtClean="0"/>
              <a:t>Otago</a:t>
            </a:r>
            <a:r>
              <a:rPr lang="en-US" sz="1000" b="1" dirty="0" smtClean="0"/>
              <a:t> Daily Times 4 Dec 2012</a:t>
            </a:r>
          </a:p>
          <a:p>
            <a:endParaRPr lang="en-US" sz="1600" b="1" dirty="0" smtClean="0"/>
          </a:p>
          <a:p>
            <a:r>
              <a:rPr lang="en-US" sz="3000" b="1" dirty="0" smtClean="0">
                <a:solidFill>
                  <a:srgbClr val="FF0000"/>
                </a:solidFill>
              </a:rPr>
              <a:t>Sustainable farm systems needed: </a:t>
            </a:r>
          </a:p>
          <a:p>
            <a:r>
              <a:rPr lang="en-US" sz="1600" b="1" dirty="0" smtClean="0">
                <a:solidFill>
                  <a:srgbClr val="FF0000"/>
                </a:solidFill>
              </a:rPr>
              <a:t>Will we accept firm water quality limits in our agriculture </a:t>
            </a:r>
          </a:p>
          <a:p>
            <a:r>
              <a:rPr lang="en-US" sz="1000" b="1" dirty="0" err="1" smtClean="0"/>
              <a:t>Otago</a:t>
            </a:r>
            <a:r>
              <a:rPr lang="en-US" sz="1000" b="1" dirty="0" smtClean="0"/>
              <a:t> Daily Times22 Nov 2012</a:t>
            </a:r>
          </a:p>
          <a:p>
            <a:endParaRPr lang="en-US" sz="1600" b="1" dirty="0" smtClean="0"/>
          </a:p>
          <a:p>
            <a:r>
              <a:rPr lang="en-US" sz="3000" b="1" dirty="0" smtClean="0">
                <a:solidFill>
                  <a:srgbClr val="FF0000"/>
                </a:solidFill>
              </a:rPr>
              <a:t>Editorial: 100 Pure critic needs to be fair and accurate</a:t>
            </a:r>
            <a:r>
              <a:rPr lang="en-US" sz="3200" b="1" dirty="0" smtClean="0">
                <a:solidFill>
                  <a:srgbClr val="FF0000"/>
                </a:solidFill>
              </a:rPr>
              <a:t> </a:t>
            </a:r>
            <a:r>
              <a:rPr lang="en-US" sz="1000" b="1" dirty="0" smtClean="0"/>
              <a:t>NZ Herald Editorial</a:t>
            </a:r>
            <a:endParaRPr lang="en-US" dirty="0"/>
          </a:p>
        </p:txBody>
      </p:sp>
    </p:spTree>
    <p:extLst>
      <p:ext uri="{BB962C8B-B14F-4D97-AF65-F5344CB8AC3E}">
        <p14:creationId xmlns:p14="http://schemas.microsoft.com/office/powerpoint/2010/main" val="437079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Freshwater environments impacts</a:t>
            </a:r>
            <a:endParaRPr lang="en-US" dirty="0"/>
          </a:p>
        </p:txBody>
      </p:sp>
      <p:sp>
        <p:nvSpPr>
          <p:cNvPr id="3" name="Date Placeholder 2"/>
          <p:cNvSpPr>
            <a:spLocks noGrp="1"/>
          </p:cNvSpPr>
          <p:nvPr>
            <p:ph type="dt" sz="half" idx="2"/>
          </p:nvPr>
        </p:nvSpPr>
        <p:spPr/>
        <p:txBody>
          <a:bodyPr/>
          <a:lstStyle/>
          <a:p>
            <a:fld id="{FA6009B2-A467-4F79-A2B9-795C08B755D4}" type="datetime4">
              <a:rPr lang="en-US" noProof="0" smtClean="0"/>
              <a:pPr/>
              <a:t>December 10, 2012</a:t>
            </a:fld>
            <a:endParaRPr lang="en-GB" noProof="0"/>
          </a:p>
        </p:txBody>
      </p:sp>
      <p:sp>
        <p:nvSpPr>
          <p:cNvPr id="4" name="Slide Number Placeholder 3"/>
          <p:cNvSpPr>
            <a:spLocks noGrp="1"/>
          </p:cNvSpPr>
          <p:nvPr>
            <p:ph type="sldNum" sz="quarter" idx="4"/>
          </p:nvPr>
        </p:nvSpPr>
        <p:spPr/>
        <p:txBody>
          <a:bodyPr/>
          <a:lstStyle/>
          <a:p>
            <a:fld id="{1E42F5B4-DBEA-492C-87D8-0D6A08CAEE5F}" type="slidenum">
              <a:rPr lang="en-GB" noProof="0" smtClean="0"/>
              <a:pPr/>
              <a:t>4</a:t>
            </a:fld>
            <a:endParaRPr lang="en-GB" noProof="0"/>
          </a:p>
        </p:txBody>
      </p:sp>
      <p:pic>
        <p:nvPicPr>
          <p:cNvPr id="5" name="Picture 6" descr="Plate 3"/>
          <p:cNvPicPr>
            <a:picLocks noChangeAspect="1" noChangeArrowheads="1"/>
          </p:cNvPicPr>
          <p:nvPr/>
        </p:nvPicPr>
        <p:blipFill>
          <a:blip r:embed="rId2" cstate="print"/>
          <a:srcRect/>
          <a:stretch>
            <a:fillRect/>
          </a:stretch>
        </p:blipFill>
        <p:spPr bwMode="auto">
          <a:xfrm>
            <a:off x="7162800" y="4648200"/>
            <a:ext cx="1728788" cy="1303009"/>
          </a:xfrm>
          <a:prstGeom prst="rect">
            <a:avLst/>
          </a:prstGeom>
          <a:noFill/>
        </p:spPr>
      </p:pic>
      <p:pic>
        <p:nvPicPr>
          <p:cNvPr id="6" name="Picture 3"/>
          <p:cNvPicPr>
            <a:picLocks noChangeAspect="1" noChangeArrowheads="1"/>
          </p:cNvPicPr>
          <p:nvPr/>
        </p:nvPicPr>
        <p:blipFill>
          <a:blip r:embed="rId3" cstate="print"/>
          <a:srcRect/>
          <a:stretch>
            <a:fillRect/>
          </a:stretch>
        </p:blipFill>
        <p:spPr bwMode="auto">
          <a:xfrm>
            <a:off x="228600" y="4495800"/>
            <a:ext cx="2057400" cy="1444466"/>
          </a:xfrm>
          <a:prstGeom prst="rect">
            <a:avLst/>
          </a:prstGeom>
          <a:noFill/>
          <a:ln w="9525">
            <a:noFill/>
            <a:miter lim="800000"/>
            <a:headEnd/>
            <a:tailEnd/>
          </a:ln>
          <a:effectLst/>
        </p:spPr>
      </p:pic>
      <p:pic>
        <p:nvPicPr>
          <p:cNvPr id="7" name="Picture 5"/>
          <p:cNvPicPr>
            <a:picLocks noChangeAspect="1" noChangeArrowheads="1"/>
          </p:cNvPicPr>
          <p:nvPr/>
        </p:nvPicPr>
        <p:blipFill>
          <a:blip r:embed="rId4" cstate="print"/>
          <a:srcRect/>
          <a:stretch>
            <a:fillRect/>
          </a:stretch>
        </p:blipFill>
        <p:spPr bwMode="auto">
          <a:xfrm>
            <a:off x="457350" y="990600"/>
            <a:ext cx="1447649" cy="1905000"/>
          </a:xfrm>
          <a:prstGeom prst="rect">
            <a:avLst/>
          </a:prstGeom>
          <a:noFill/>
          <a:ln w="9525">
            <a:noFill/>
            <a:miter lim="800000"/>
            <a:headEnd/>
            <a:tailEnd/>
          </a:ln>
          <a:effectLst/>
        </p:spPr>
      </p:pic>
      <p:sp>
        <p:nvSpPr>
          <p:cNvPr id="8" name="TextBox 7"/>
          <p:cNvSpPr txBox="1"/>
          <p:nvPr/>
        </p:nvSpPr>
        <p:spPr>
          <a:xfrm>
            <a:off x="2514600" y="1066800"/>
            <a:ext cx="4114800" cy="4672048"/>
          </a:xfrm>
          <a:prstGeom prst="rect">
            <a:avLst/>
          </a:prstGeom>
          <a:noFill/>
        </p:spPr>
        <p:txBody>
          <a:bodyPr wrap="square" rtlCol="0">
            <a:spAutoFit/>
          </a:bodyPr>
          <a:lstStyle/>
          <a:p>
            <a:pPr marL="342900" indent="-342900" eaLnBrk="1" hangingPunct="1">
              <a:spcBef>
                <a:spcPct val="20000"/>
              </a:spcBef>
              <a:buClr>
                <a:srgbClr val="0C8164"/>
              </a:buClr>
              <a:buSzPct val="80000"/>
              <a:buFont typeface="Wingdings" pitchFamily="-32" charset="2"/>
              <a:buChar char="n"/>
            </a:pPr>
            <a:r>
              <a:rPr lang="en-US" dirty="0" smtClean="0">
                <a:solidFill>
                  <a:srgbClr val="4C4C4C"/>
                </a:solidFill>
                <a:latin typeface="+mn-lt"/>
                <a:ea typeface="+mn-ea"/>
              </a:rPr>
              <a:t>Loss of habitat</a:t>
            </a:r>
          </a:p>
          <a:p>
            <a:pPr marL="342900" indent="-342900" eaLnBrk="1" hangingPunct="1">
              <a:spcBef>
                <a:spcPct val="20000"/>
              </a:spcBef>
              <a:buClr>
                <a:srgbClr val="0C8164"/>
              </a:buClr>
              <a:buSzPct val="80000"/>
              <a:buFont typeface="Wingdings" pitchFamily="-32" charset="2"/>
              <a:buChar char="n"/>
            </a:pPr>
            <a:r>
              <a:rPr lang="en-US" dirty="0" smtClean="0">
                <a:solidFill>
                  <a:srgbClr val="4C4C4C"/>
                </a:solidFill>
                <a:latin typeface="+mn-lt"/>
                <a:ea typeface="+mn-ea"/>
              </a:rPr>
              <a:t>Degradation of habitat</a:t>
            </a:r>
          </a:p>
          <a:p>
            <a:pPr marL="342900" indent="-342900" eaLnBrk="1" hangingPunct="1">
              <a:spcBef>
                <a:spcPct val="20000"/>
              </a:spcBef>
              <a:buClr>
                <a:srgbClr val="0C8164"/>
              </a:buClr>
              <a:buSzPct val="80000"/>
              <a:buFont typeface="Wingdings" pitchFamily="-32" charset="2"/>
              <a:buChar char="n"/>
            </a:pPr>
            <a:r>
              <a:rPr lang="en-US" dirty="0" smtClean="0">
                <a:solidFill>
                  <a:srgbClr val="4C4C4C"/>
                </a:solidFill>
                <a:latin typeface="+mn-lt"/>
                <a:ea typeface="+mn-ea"/>
              </a:rPr>
              <a:t>Enrichment</a:t>
            </a:r>
          </a:p>
          <a:p>
            <a:pPr marL="800100" lvl="1" indent="-342900" eaLnBrk="1" hangingPunct="1">
              <a:spcBef>
                <a:spcPct val="20000"/>
              </a:spcBef>
              <a:buClr>
                <a:srgbClr val="0C8164"/>
              </a:buClr>
              <a:buSzPct val="80000"/>
              <a:buFont typeface="Wingdings" pitchFamily="-32" charset="2"/>
              <a:buChar char="n"/>
            </a:pPr>
            <a:r>
              <a:rPr lang="en-US" sz="1800" dirty="0" smtClean="0">
                <a:solidFill>
                  <a:srgbClr val="4C4C4C"/>
                </a:solidFill>
                <a:latin typeface="+mn-lt"/>
                <a:ea typeface="+mn-ea"/>
              </a:rPr>
              <a:t>Intensification of land</a:t>
            </a:r>
          </a:p>
          <a:p>
            <a:pPr marL="800100" lvl="1" indent="-342900" eaLnBrk="1" hangingPunct="1">
              <a:spcBef>
                <a:spcPct val="20000"/>
              </a:spcBef>
              <a:buClr>
                <a:srgbClr val="0C8164"/>
              </a:buClr>
              <a:buSzPct val="80000"/>
              <a:buFont typeface="Wingdings" pitchFamily="-32" charset="2"/>
              <a:buChar char="n"/>
            </a:pPr>
            <a:r>
              <a:rPr lang="en-US" sz="1800" dirty="0" smtClean="0">
                <a:solidFill>
                  <a:srgbClr val="4C4C4C"/>
                </a:solidFill>
                <a:latin typeface="+mn-lt"/>
                <a:ea typeface="+mn-ea"/>
              </a:rPr>
              <a:t>Use of </a:t>
            </a:r>
            <a:r>
              <a:rPr lang="en-US" sz="1800" dirty="0" err="1" smtClean="0">
                <a:solidFill>
                  <a:srgbClr val="4C4C4C"/>
                </a:solidFill>
                <a:latin typeface="+mn-lt"/>
                <a:ea typeface="+mn-ea"/>
              </a:rPr>
              <a:t>fertlisers</a:t>
            </a:r>
            <a:r>
              <a:rPr lang="en-US" sz="1800" dirty="0" smtClean="0">
                <a:solidFill>
                  <a:srgbClr val="4C4C4C"/>
                </a:solidFill>
                <a:latin typeface="+mn-lt"/>
                <a:ea typeface="+mn-ea"/>
              </a:rPr>
              <a:t> </a:t>
            </a:r>
          </a:p>
          <a:p>
            <a:pPr marL="342900" indent="-342900" eaLnBrk="1" hangingPunct="1">
              <a:spcBef>
                <a:spcPct val="20000"/>
              </a:spcBef>
              <a:buClr>
                <a:srgbClr val="0C8164"/>
              </a:buClr>
              <a:buSzPct val="80000"/>
              <a:buFont typeface="Wingdings" pitchFamily="-32" charset="2"/>
              <a:buChar char="n"/>
            </a:pPr>
            <a:r>
              <a:rPr lang="en-US" dirty="0" smtClean="0">
                <a:solidFill>
                  <a:srgbClr val="4C4C4C"/>
                </a:solidFill>
                <a:latin typeface="+mn-lt"/>
                <a:ea typeface="+mn-ea"/>
              </a:rPr>
              <a:t>Invasive species</a:t>
            </a:r>
          </a:p>
          <a:p>
            <a:pPr marL="342900" indent="-342900" eaLnBrk="1" hangingPunct="1">
              <a:spcBef>
                <a:spcPct val="20000"/>
              </a:spcBef>
              <a:buClr>
                <a:srgbClr val="0C8164"/>
              </a:buClr>
              <a:buSzPct val="80000"/>
              <a:buFont typeface="Wingdings" pitchFamily="-32" charset="2"/>
              <a:buChar char="n"/>
            </a:pPr>
            <a:r>
              <a:rPr lang="en-US" dirty="0" smtClean="0">
                <a:solidFill>
                  <a:srgbClr val="4C4C4C"/>
                </a:solidFill>
                <a:latin typeface="+mn-lt"/>
                <a:ea typeface="+mn-ea"/>
              </a:rPr>
              <a:t>Stream diversions</a:t>
            </a:r>
          </a:p>
          <a:p>
            <a:pPr marL="342900" indent="-342900" eaLnBrk="1" hangingPunct="1">
              <a:spcBef>
                <a:spcPct val="20000"/>
              </a:spcBef>
              <a:buClr>
                <a:srgbClr val="0C8164"/>
              </a:buClr>
              <a:buSzPct val="80000"/>
              <a:buFont typeface="Wingdings" pitchFamily="-32" charset="2"/>
              <a:buChar char="n"/>
            </a:pPr>
            <a:r>
              <a:rPr lang="en-US" dirty="0" smtClean="0">
                <a:solidFill>
                  <a:srgbClr val="4C4C4C"/>
                </a:solidFill>
                <a:latin typeface="+mn-lt"/>
                <a:ea typeface="+mn-ea"/>
              </a:rPr>
              <a:t>Point source</a:t>
            </a:r>
          </a:p>
          <a:p>
            <a:pPr marL="342900" indent="-342900" eaLnBrk="1" hangingPunct="1">
              <a:spcBef>
                <a:spcPct val="20000"/>
              </a:spcBef>
              <a:buClr>
                <a:srgbClr val="0C8164"/>
              </a:buClr>
              <a:buSzPct val="80000"/>
              <a:buFont typeface="Wingdings" pitchFamily="-32" charset="2"/>
              <a:buChar char="n"/>
            </a:pPr>
            <a:r>
              <a:rPr lang="en-US" dirty="0" smtClean="0">
                <a:solidFill>
                  <a:srgbClr val="4C4C4C"/>
                </a:solidFill>
                <a:latin typeface="+mn-lt"/>
                <a:ea typeface="+mn-ea"/>
              </a:rPr>
              <a:t>Non-point source</a:t>
            </a:r>
          </a:p>
          <a:p>
            <a:pPr marL="342900" indent="-342900" eaLnBrk="1" hangingPunct="1">
              <a:spcBef>
                <a:spcPct val="20000"/>
              </a:spcBef>
              <a:buClr>
                <a:srgbClr val="0C8164"/>
              </a:buClr>
              <a:buSzPct val="80000"/>
              <a:buFont typeface="Wingdings" pitchFamily="-32" charset="2"/>
              <a:buChar char="n"/>
            </a:pPr>
            <a:r>
              <a:rPr lang="en-US" dirty="0" smtClean="0">
                <a:solidFill>
                  <a:srgbClr val="4C4C4C"/>
                </a:solidFill>
                <a:latin typeface="+mn-lt"/>
                <a:ea typeface="+mn-ea"/>
              </a:rPr>
              <a:t>Fish barriers</a:t>
            </a:r>
          </a:p>
          <a:p>
            <a:pPr marL="342900" indent="-342900" eaLnBrk="1" hangingPunct="1">
              <a:spcBef>
                <a:spcPct val="20000"/>
              </a:spcBef>
              <a:buClr>
                <a:srgbClr val="0C8164"/>
              </a:buClr>
              <a:buSzPct val="80000"/>
              <a:buFont typeface="Wingdings" pitchFamily="-32" charset="2"/>
              <a:buChar char="n"/>
            </a:pPr>
            <a:r>
              <a:rPr lang="en-US" dirty="0" smtClean="0">
                <a:solidFill>
                  <a:srgbClr val="4C4C4C"/>
                </a:solidFill>
                <a:latin typeface="+mn-lt"/>
                <a:ea typeface="+mn-ea"/>
              </a:rPr>
              <a:t>Riparian management</a:t>
            </a:r>
            <a:endParaRPr lang="en-US" dirty="0">
              <a:solidFill>
                <a:srgbClr val="4C4C4C"/>
              </a:solidFill>
              <a:latin typeface="+mn-lt"/>
              <a:ea typeface="+mn-ea"/>
            </a:endParaRPr>
          </a:p>
        </p:txBody>
      </p:sp>
      <p:pic>
        <p:nvPicPr>
          <p:cNvPr id="10" name="Picture 8" descr="eger8"/>
          <p:cNvPicPr>
            <a:picLocks noChangeAspect="1" noChangeArrowheads="1"/>
          </p:cNvPicPr>
          <p:nvPr/>
        </p:nvPicPr>
        <p:blipFill>
          <a:blip r:embed="rId5" cstate="print"/>
          <a:srcRect/>
          <a:stretch>
            <a:fillRect/>
          </a:stretch>
        </p:blipFill>
        <p:spPr bwMode="auto">
          <a:xfrm>
            <a:off x="7162800" y="1066800"/>
            <a:ext cx="1676400" cy="2166035"/>
          </a:xfrm>
          <a:prstGeom prst="rect">
            <a:avLst/>
          </a:prstGeom>
          <a:noFill/>
        </p:spPr>
      </p:pic>
      <p:pic>
        <p:nvPicPr>
          <p:cNvPr id="11" name="Picture 11"/>
          <p:cNvPicPr>
            <a:picLocks noChangeAspect="1" noChangeArrowheads="1"/>
          </p:cNvPicPr>
          <p:nvPr/>
        </p:nvPicPr>
        <p:blipFill>
          <a:blip r:embed="rId6" cstate="print"/>
          <a:srcRect/>
          <a:stretch>
            <a:fillRect/>
          </a:stretch>
        </p:blipFill>
        <p:spPr bwMode="auto">
          <a:xfrm>
            <a:off x="6324600" y="3352800"/>
            <a:ext cx="2590800" cy="1171966"/>
          </a:xfrm>
          <a:prstGeom prst="rect">
            <a:avLst/>
          </a:prstGeom>
          <a:noFill/>
          <a:ln w="9525">
            <a:noFill/>
            <a:miter lim="800000"/>
            <a:headEnd/>
            <a:tailEnd/>
          </a:ln>
          <a:effectLst/>
        </p:spPr>
      </p:pic>
      <p:grpSp>
        <p:nvGrpSpPr>
          <p:cNvPr id="12" name="Group 10"/>
          <p:cNvGrpSpPr>
            <a:grpSpLocks/>
          </p:cNvGrpSpPr>
          <p:nvPr/>
        </p:nvGrpSpPr>
        <p:grpSpPr bwMode="auto">
          <a:xfrm>
            <a:off x="228600" y="3048000"/>
            <a:ext cx="2209800" cy="1371599"/>
            <a:chOff x="1968" y="1056"/>
            <a:chExt cx="3622" cy="2716"/>
          </a:xfrm>
        </p:grpSpPr>
        <p:pic>
          <p:nvPicPr>
            <p:cNvPr id="13" name="Picture 11" descr="DSC02421"/>
            <p:cNvPicPr>
              <a:picLocks noChangeAspect="1" noChangeArrowheads="1"/>
            </p:cNvPicPr>
            <p:nvPr/>
          </p:nvPicPr>
          <p:blipFill>
            <a:blip r:embed="rId7" cstate="print"/>
            <a:srcRect/>
            <a:stretch>
              <a:fillRect/>
            </a:stretch>
          </p:blipFill>
          <p:spPr bwMode="auto">
            <a:xfrm>
              <a:off x="1968" y="1056"/>
              <a:ext cx="3622" cy="2716"/>
            </a:xfrm>
            <a:prstGeom prst="rect">
              <a:avLst/>
            </a:prstGeom>
            <a:noFill/>
          </p:spPr>
        </p:pic>
        <p:sp>
          <p:nvSpPr>
            <p:cNvPr id="14" name="Text Box 12"/>
            <p:cNvSpPr txBox="1">
              <a:spLocks noChangeArrowheads="1"/>
            </p:cNvSpPr>
            <p:nvPr/>
          </p:nvSpPr>
          <p:spPr bwMode="auto">
            <a:xfrm>
              <a:off x="2066" y="1149"/>
              <a:ext cx="1630" cy="512"/>
            </a:xfrm>
            <a:prstGeom prst="rect">
              <a:avLst/>
            </a:prstGeom>
            <a:noFill/>
            <a:ln w="9525">
              <a:noFill/>
              <a:miter lim="800000"/>
              <a:headEnd/>
              <a:tailEnd/>
            </a:ln>
            <a:effectLst/>
          </p:spPr>
          <p:txBody>
            <a:bodyPr>
              <a:spAutoFit/>
            </a:bodyPr>
            <a:lstStyle/>
            <a:p>
              <a:pPr>
                <a:spcBef>
                  <a:spcPct val="50000"/>
                </a:spcBef>
              </a:pPr>
              <a:endParaRPr lang="en-AU">
                <a:solidFill>
                  <a:schemeClr val="bg1"/>
                </a:solidFill>
                <a:latin typeface="Times New Roman" pitchFamily="18"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t>Freshwater environments</a:t>
            </a:r>
            <a:endParaRPr lang="en-GB" dirty="0"/>
          </a:p>
        </p:txBody>
      </p:sp>
      <p:sp>
        <p:nvSpPr>
          <p:cNvPr id="117763" name="Rectangle 3"/>
          <p:cNvSpPr>
            <a:spLocks noGrp="1" noChangeArrowheads="1"/>
          </p:cNvSpPr>
          <p:nvPr>
            <p:ph idx="1"/>
          </p:nvPr>
        </p:nvSpPr>
        <p:spPr>
          <a:xfrm>
            <a:off x="304800" y="1066800"/>
            <a:ext cx="6248400" cy="4648200"/>
          </a:xfrm>
        </p:spPr>
        <p:txBody>
          <a:bodyPr/>
          <a:lstStyle/>
          <a:p>
            <a:pPr>
              <a:buFont typeface="Wingdings" pitchFamily="2" charset="2"/>
              <a:buNone/>
            </a:pPr>
            <a:r>
              <a:rPr lang="en-NZ" dirty="0"/>
              <a:t> </a:t>
            </a:r>
            <a:r>
              <a:rPr lang="en-NZ" sz="2400" b="1" dirty="0" smtClean="0"/>
              <a:t>Outline</a:t>
            </a:r>
          </a:p>
          <a:p>
            <a:pPr>
              <a:buFont typeface="Wingdings" pitchFamily="2" charset="2"/>
              <a:buNone/>
            </a:pPr>
            <a:endParaRPr lang="en-NZ" sz="2400" b="1" dirty="0" smtClean="0"/>
          </a:p>
          <a:p>
            <a:r>
              <a:rPr lang="en-NZ" dirty="0" smtClean="0"/>
              <a:t>Focus on streams and rivers</a:t>
            </a:r>
          </a:p>
          <a:p>
            <a:r>
              <a:rPr lang="en-NZ" dirty="0" smtClean="0"/>
              <a:t>Assessing significance in aquatic ecosystems (values)</a:t>
            </a:r>
          </a:p>
          <a:p>
            <a:r>
              <a:rPr lang="en-NZ" dirty="0" smtClean="0"/>
              <a:t>Ecosystem integrity</a:t>
            </a:r>
          </a:p>
          <a:p>
            <a:r>
              <a:rPr lang="en-NZ" dirty="0" smtClean="0"/>
              <a:t>Offsets </a:t>
            </a:r>
            <a:r>
              <a:rPr lang="en-NZ" dirty="0"/>
              <a:t>and mitigation</a:t>
            </a:r>
          </a:p>
          <a:p>
            <a:r>
              <a:rPr lang="en-NZ" dirty="0"/>
              <a:t>Stream Ecological Valuations (SEV)</a:t>
            </a:r>
          </a:p>
          <a:p>
            <a:r>
              <a:rPr lang="en-NZ" dirty="0"/>
              <a:t>Pros and Cons of SEV and aquatic biodiversity </a:t>
            </a:r>
            <a:r>
              <a:rPr lang="en-NZ" dirty="0" smtClean="0"/>
              <a:t>offsets</a:t>
            </a:r>
          </a:p>
          <a:p>
            <a:r>
              <a:rPr lang="en-NZ" dirty="0" smtClean="0"/>
              <a:t>Expert caucusing</a:t>
            </a:r>
            <a:endParaRPr lang="en-NZ" dirty="0"/>
          </a:p>
          <a:p>
            <a:r>
              <a:rPr lang="en-NZ" dirty="0"/>
              <a:t>Summary</a:t>
            </a:r>
            <a:endParaRPr lang="en-GB" dirty="0"/>
          </a:p>
        </p:txBody>
      </p:sp>
      <p:pic>
        <p:nvPicPr>
          <p:cNvPr id="5" name="Picture 19"/>
          <p:cNvPicPr>
            <a:picLocks noChangeAspect="1" noChangeArrowheads="1"/>
          </p:cNvPicPr>
          <p:nvPr/>
        </p:nvPicPr>
        <p:blipFill>
          <a:blip r:embed="rId4" cstate="print"/>
          <a:srcRect/>
          <a:stretch>
            <a:fillRect/>
          </a:stretch>
        </p:blipFill>
        <p:spPr bwMode="auto">
          <a:xfrm>
            <a:off x="6705600" y="1066800"/>
            <a:ext cx="2159000" cy="4831118"/>
          </a:xfrm>
          <a:prstGeom prst="rect">
            <a:avLst/>
          </a:prstGeom>
          <a:noFill/>
          <a:ln w="9525">
            <a:solidFill>
              <a:schemeClr val="bg1"/>
            </a:solid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GB" dirty="0" smtClean="0"/>
              <a:t>Recent</a:t>
            </a:r>
            <a:r>
              <a:rPr lang="en-GB" sz="2400" dirty="0" smtClean="0"/>
              <a:t> advances</a:t>
            </a:r>
            <a:endParaRPr lang="en-GB" sz="2400" dirty="0"/>
          </a:p>
        </p:txBody>
      </p:sp>
      <p:sp>
        <p:nvSpPr>
          <p:cNvPr id="265219" name="Rectangle 3"/>
          <p:cNvSpPr>
            <a:spLocks noGrp="1" noChangeArrowheads="1"/>
          </p:cNvSpPr>
          <p:nvPr>
            <p:ph type="body" idx="1"/>
          </p:nvPr>
        </p:nvSpPr>
        <p:spPr>
          <a:xfrm>
            <a:off x="228600" y="1219200"/>
            <a:ext cx="5029200" cy="4495800"/>
          </a:xfrm>
        </p:spPr>
        <p:txBody>
          <a:bodyPr/>
          <a:lstStyle/>
          <a:p>
            <a:pPr>
              <a:lnSpc>
                <a:spcPct val="90000"/>
              </a:lnSpc>
            </a:pPr>
            <a:r>
              <a:rPr lang="en-NZ" sz="1800" dirty="0" smtClean="0"/>
              <a:t>NPS </a:t>
            </a:r>
            <a:r>
              <a:rPr lang="en-NZ" sz="1800" dirty="0"/>
              <a:t>Freshwater Management</a:t>
            </a:r>
          </a:p>
          <a:p>
            <a:pPr>
              <a:lnSpc>
                <a:spcPct val="90000"/>
              </a:lnSpc>
            </a:pPr>
            <a:endParaRPr lang="en-NZ" sz="1800" dirty="0"/>
          </a:p>
          <a:p>
            <a:pPr>
              <a:lnSpc>
                <a:spcPct val="90000"/>
              </a:lnSpc>
            </a:pPr>
            <a:r>
              <a:rPr lang="en-NZ" sz="1800" dirty="0"/>
              <a:t>NES Ecological Flows and Levels </a:t>
            </a:r>
            <a:endParaRPr lang="en-NZ" sz="1800" dirty="0" smtClean="0"/>
          </a:p>
          <a:p>
            <a:pPr>
              <a:lnSpc>
                <a:spcPct val="90000"/>
              </a:lnSpc>
            </a:pPr>
            <a:endParaRPr lang="en-NZ" sz="1800" dirty="0" smtClean="0"/>
          </a:p>
          <a:p>
            <a:pPr>
              <a:lnSpc>
                <a:spcPct val="90000"/>
              </a:lnSpc>
            </a:pPr>
            <a:r>
              <a:rPr lang="en-NZ" sz="1800" dirty="0" smtClean="0"/>
              <a:t>Land and Water Forum</a:t>
            </a:r>
          </a:p>
          <a:p>
            <a:pPr lvl="1">
              <a:lnSpc>
                <a:spcPct val="90000"/>
              </a:lnSpc>
            </a:pPr>
            <a:r>
              <a:rPr lang="en-NZ" sz="1800" dirty="0" smtClean="0"/>
              <a:t>Water quality</a:t>
            </a:r>
          </a:p>
          <a:p>
            <a:pPr lvl="1">
              <a:lnSpc>
                <a:spcPct val="90000"/>
              </a:lnSpc>
            </a:pPr>
            <a:r>
              <a:rPr lang="en-NZ" sz="1800" dirty="0" smtClean="0"/>
              <a:t>Water quantity</a:t>
            </a:r>
          </a:p>
          <a:p>
            <a:pPr lvl="1">
              <a:lnSpc>
                <a:spcPct val="90000"/>
              </a:lnSpc>
            </a:pPr>
            <a:r>
              <a:rPr lang="en-NZ" sz="1800" dirty="0" smtClean="0"/>
              <a:t>Urban streams</a:t>
            </a:r>
          </a:p>
          <a:p>
            <a:pPr lvl="1">
              <a:lnSpc>
                <a:spcPct val="90000"/>
              </a:lnSpc>
            </a:pPr>
            <a:r>
              <a:rPr lang="en-NZ" sz="1800" dirty="0" err="1" smtClean="0"/>
              <a:t>Iwi</a:t>
            </a:r>
            <a:endParaRPr lang="en-NZ" sz="1800" dirty="0" smtClean="0"/>
          </a:p>
          <a:p>
            <a:pPr>
              <a:lnSpc>
                <a:spcPct val="90000"/>
              </a:lnSpc>
              <a:buNone/>
            </a:pPr>
            <a:endParaRPr lang="en-NZ" sz="1800" dirty="0" smtClean="0"/>
          </a:p>
          <a:p>
            <a:pPr>
              <a:lnSpc>
                <a:spcPct val="90000"/>
              </a:lnSpc>
            </a:pPr>
            <a:r>
              <a:rPr lang="en-US" sz="1800" dirty="0" smtClean="0"/>
              <a:t>Approaches to assessing ecological integrity of freshwaters</a:t>
            </a:r>
          </a:p>
          <a:p>
            <a:pPr>
              <a:lnSpc>
                <a:spcPct val="90000"/>
              </a:lnSpc>
            </a:pPr>
            <a:endParaRPr lang="en-US" sz="1800" dirty="0" smtClean="0"/>
          </a:p>
          <a:p>
            <a:pPr>
              <a:lnSpc>
                <a:spcPct val="90000"/>
              </a:lnSpc>
            </a:pPr>
            <a:r>
              <a:rPr lang="en-US" sz="1800" dirty="0" smtClean="0"/>
              <a:t>Conservation threat status of native fish</a:t>
            </a:r>
            <a:endParaRPr lang="en-NZ" sz="1800" dirty="0" smtClean="0"/>
          </a:p>
          <a:p>
            <a:pPr>
              <a:lnSpc>
                <a:spcPct val="90000"/>
              </a:lnSpc>
            </a:pPr>
            <a:endParaRPr lang="en-GB" sz="2100" dirty="0"/>
          </a:p>
        </p:txBody>
      </p:sp>
      <p:pic>
        <p:nvPicPr>
          <p:cNvPr id="6" name="Picture 3"/>
          <p:cNvPicPr>
            <a:picLocks noChangeAspect="1" noChangeArrowheads="1"/>
          </p:cNvPicPr>
          <p:nvPr/>
        </p:nvPicPr>
        <p:blipFill>
          <a:blip r:embed="rId3" cstate="print"/>
          <a:srcRect/>
          <a:stretch>
            <a:fillRect/>
          </a:stretch>
        </p:blipFill>
        <p:spPr bwMode="auto">
          <a:xfrm>
            <a:off x="5334000" y="1295400"/>
            <a:ext cx="3505200" cy="1403123"/>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srcRect/>
          <a:stretch>
            <a:fillRect/>
          </a:stretch>
        </p:blipFill>
        <p:spPr bwMode="auto">
          <a:xfrm>
            <a:off x="5334000" y="2895600"/>
            <a:ext cx="3529710" cy="1371600"/>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5334000" y="4495800"/>
            <a:ext cx="3567009" cy="1371600"/>
          </a:xfrm>
          <a:prstGeom prst="rect">
            <a:avLst/>
          </a:prstGeom>
          <a:noFill/>
          <a:ln w="9525">
            <a:noFill/>
            <a:miter lim="800000"/>
            <a:headEnd/>
            <a:tailEnd/>
          </a:ln>
          <a:effectLst/>
        </p:spPr>
      </p:pic>
      <p:sp>
        <p:nvSpPr>
          <p:cNvPr id="9" name="TextBox 8"/>
          <p:cNvSpPr txBox="1"/>
          <p:nvPr/>
        </p:nvSpPr>
        <p:spPr>
          <a:xfrm>
            <a:off x="5334000" y="2438400"/>
            <a:ext cx="652743" cy="276999"/>
          </a:xfrm>
          <a:prstGeom prst="rect">
            <a:avLst/>
          </a:prstGeom>
          <a:noFill/>
        </p:spPr>
        <p:txBody>
          <a:bodyPr wrap="none" rtlCol="0">
            <a:spAutoFit/>
          </a:bodyPr>
          <a:lstStyle/>
          <a:p>
            <a:r>
              <a:rPr lang="en-US" sz="1200" i="1" dirty="0" err="1" smtClean="0">
                <a:solidFill>
                  <a:srgbClr val="FFFF00"/>
                </a:solidFill>
              </a:rPr>
              <a:t>Inanga</a:t>
            </a:r>
            <a:endParaRPr lang="en-US" sz="1200" i="1" dirty="0">
              <a:solidFill>
                <a:srgbClr val="FFFF00"/>
              </a:solidFill>
            </a:endParaRPr>
          </a:p>
        </p:txBody>
      </p:sp>
      <p:sp>
        <p:nvSpPr>
          <p:cNvPr id="10" name="TextBox 9"/>
          <p:cNvSpPr txBox="1"/>
          <p:nvPr/>
        </p:nvSpPr>
        <p:spPr>
          <a:xfrm>
            <a:off x="5334000" y="4038600"/>
            <a:ext cx="1249060" cy="276999"/>
          </a:xfrm>
          <a:prstGeom prst="rect">
            <a:avLst/>
          </a:prstGeom>
          <a:noFill/>
        </p:spPr>
        <p:txBody>
          <a:bodyPr wrap="none" rtlCol="0">
            <a:spAutoFit/>
          </a:bodyPr>
          <a:lstStyle/>
          <a:p>
            <a:r>
              <a:rPr lang="en-US" sz="1200" i="1" dirty="0" smtClean="0">
                <a:solidFill>
                  <a:srgbClr val="FFFF00"/>
                </a:solidFill>
              </a:rPr>
              <a:t>Banded </a:t>
            </a:r>
            <a:r>
              <a:rPr lang="en-US" sz="1200" i="1" dirty="0" err="1" smtClean="0">
                <a:solidFill>
                  <a:srgbClr val="FFFF00"/>
                </a:solidFill>
              </a:rPr>
              <a:t>kokopu</a:t>
            </a:r>
            <a:endParaRPr lang="en-US" sz="1200" i="1" dirty="0">
              <a:solidFill>
                <a:srgbClr val="FFFF00"/>
              </a:solidFill>
            </a:endParaRPr>
          </a:p>
        </p:txBody>
      </p:sp>
      <p:sp>
        <p:nvSpPr>
          <p:cNvPr id="11" name="TextBox 10"/>
          <p:cNvSpPr txBox="1"/>
          <p:nvPr/>
        </p:nvSpPr>
        <p:spPr>
          <a:xfrm>
            <a:off x="5334000" y="5562600"/>
            <a:ext cx="1282723" cy="276999"/>
          </a:xfrm>
          <a:prstGeom prst="rect">
            <a:avLst/>
          </a:prstGeom>
          <a:noFill/>
        </p:spPr>
        <p:txBody>
          <a:bodyPr wrap="none" rtlCol="0">
            <a:spAutoFit/>
          </a:bodyPr>
          <a:lstStyle/>
          <a:p>
            <a:r>
              <a:rPr lang="en-US" sz="1200" i="1" dirty="0" smtClean="0">
                <a:solidFill>
                  <a:srgbClr val="FFFF00"/>
                </a:solidFill>
              </a:rPr>
              <a:t>Red finned bully</a:t>
            </a:r>
            <a:endParaRPr lang="en-US" sz="1200" i="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839272" cy="680120"/>
          </a:xfrm>
        </p:spPr>
        <p:txBody>
          <a:bodyPr/>
          <a:lstStyle/>
          <a:p>
            <a:r>
              <a:rPr lang="en-NZ" dirty="0" smtClean="0"/>
              <a:t>Why assess risk – ‘mitigation’ hierarchy</a:t>
            </a:r>
            <a:endParaRPr lang="en-NZ" dirty="0"/>
          </a:p>
        </p:txBody>
      </p:sp>
      <p:grpSp>
        <p:nvGrpSpPr>
          <p:cNvPr id="3" name="Group 6"/>
          <p:cNvGrpSpPr/>
          <p:nvPr/>
        </p:nvGrpSpPr>
        <p:grpSpPr>
          <a:xfrm>
            <a:off x="2987824" y="980728"/>
            <a:ext cx="3024335" cy="864096"/>
            <a:chOff x="3059832" y="1988840"/>
            <a:chExt cx="3024335" cy="936102"/>
          </a:xfrm>
        </p:grpSpPr>
        <p:sp>
          <p:nvSpPr>
            <p:cNvPr id="5" name="Oval 4"/>
            <p:cNvSpPr/>
            <p:nvPr/>
          </p:nvSpPr>
          <p:spPr>
            <a:xfrm>
              <a:off x="3059832" y="1988840"/>
              <a:ext cx="3024335" cy="93610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6" name="TextBox 5"/>
            <p:cNvSpPr txBox="1"/>
            <p:nvPr/>
          </p:nvSpPr>
          <p:spPr>
            <a:xfrm>
              <a:off x="3419872" y="2204864"/>
              <a:ext cx="2376265" cy="461665"/>
            </a:xfrm>
            <a:prstGeom prst="rect">
              <a:avLst/>
            </a:prstGeom>
            <a:noFill/>
          </p:spPr>
          <p:txBody>
            <a:bodyPr wrap="square" rtlCol="0">
              <a:spAutoFit/>
            </a:bodyPr>
            <a:lstStyle/>
            <a:p>
              <a:pPr algn="ctr"/>
              <a:r>
                <a:rPr lang="en-NZ" dirty="0" smtClean="0"/>
                <a:t>Project impacts</a:t>
              </a:r>
              <a:endParaRPr lang="en-NZ" dirty="0"/>
            </a:p>
          </p:txBody>
        </p:sp>
      </p:grpSp>
      <p:sp>
        <p:nvSpPr>
          <p:cNvPr id="8" name="Rectangle 3"/>
          <p:cNvSpPr txBox="1">
            <a:spLocks noChangeArrowheads="1"/>
          </p:cNvSpPr>
          <p:nvPr/>
        </p:nvSpPr>
        <p:spPr bwMode="auto">
          <a:xfrm>
            <a:off x="2051720" y="1988840"/>
            <a:ext cx="4768056" cy="2232248"/>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marL="742950" marR="0" lvl="1" indent="-285750" algn="ctr" defTabSz="914400" rtl="0" eaLnBrk="1" fontAlgn="base" latinLnBrk="0" hangingPunct="1">
              <a:lnSpc>
                <a:spcPct val="90000"/>
              </a:lnSpc>
              <a:spcBef>
                <a:spcPct val="20000"/>
              </a:spcBef>
              <a:spcAft>
                <a:spcPct val="0"/>
              </a:spcAft>
              <a:buClr>
                <a:srgbClr val="0C8164"/>
              </a:buClr>
              <a:buSzPct val="80000"/>
              <a:buFont typeface="Wingdings" pitchFamily="-32" charset="2"/>
              <a:buNone/>
              <a:tabLst/>
              <a:defRPr/>
            </a:pPr>
            <a:r>
              <a:rPr kumimoji="0" lang="en-GB" sz="1800" b="1" i="0" u="none" strike="noStrike" kern="0" cap="none" spc="0" normalizeH="0" baseline="0" noProof="0" dirty="0" smtClean="0">
                <a:ln>
                  <a:noFill/>
                </a:ln>
                <a:solidFill>
                  <a:schemeClr val="tx2"/>
                </a:solidFill>
                <a:effectLst/>
                <a:uLnTx/>
                <a:uFillTx/>
                <a:latin typeface="Arial" charset="0"/>
                <a:ea typeface="ＭＳ Ｐゴシック" pitchFamily="34" charset="-128"/>
                <a:cs typeface="Arial" charset="0"/>
              </a:rPr>
              <a:t>Avoidance</a:t>
            </a:r>
            <a:r>
              <a:rPr kumimoji="0" lang="en-GB" sz="1800" b="0" i="0" u="none" strike="noStrike" kern="0" cap="none" spc="0" normalizeH="0" baseline="0" noProof="0" dirty="0" smtClean="0">
                <a:ln>
                  <a:noFill/>
                </a:ln>
                <a:solidFill>
                  <a:schemeClr val="tx2"/>
                </a:solidFill>
                <a:effectLst/>
                <a:uLnTx/>
                <a:uFillTx/>
                <a:latin typeface="Arial" charset="0"/>
                <a:ea typeface="ＭＳ Ｐゴシック" pitchFamily="34" charset="-128"/>
                <a:cs typeface="Arial" charset="0"/>
              </a:rPr>
              <a:t> of critical impacts </a:t>
            </a:r>
          </a:p>
          <a:p>
            <a:pPr marL="742950" marR="0" lvl="1" indent="-285750" algn="ctr" defTabSz="914400" rtl="0" eaLnBrk="1" fontAlgn="base" latinLnBrk="0" hangingPunct="1">
              <a:lnSpc>
                <a:spcPct val="90000"/>
              </a:lnSpc>
              <a:spcBef>
                <a:spcPct val="20000"/>
              </a:spcBef>
              <a:spcAft>
                <a:spcPct val="0"/>
              </a:spcAft>
              <a:buClr>
                <a:srgbClr val="0C8164"/>
              </a:buClr>
              <a:buSzPct val="80000"/>
              <a:buFont typeface="Wingdings" pitchFamily="-32" charset="2"/>
              <a:buNone/>
              <a:tabLst/>
              <a:defRPr/>
            </a:pPr>
            <a:r>
              <a:rPr kumimoji="0" lang="en-GB" sz="1800" b="0" i="0" u="none" strike="noStrike" kern="0" cap="none" spc="0" normalizeH="0" baseline="0" noProof="0" dirty="0" smtClean="0">
                <a:ln>
                  <a:noFill/>
                </a:ln>
                <a:solidFill>
                  <a:schemeClr val="tx2"/>
                </a:solidFill>
                <a:effectLst/>
                <a:uLnTx/>
                <a:uFillTx/>
                <a:latin typeface="Arial" charset="0"/>
                <a:ea typeface="ＭＳ Ｐゴシック" pitchFamily="34" charset="-128"/>
                <a:cs typeface="Arial" charset="0"/>
              </a:rPr>
              <a:t>(design &amp; operations)</a:t>
            </a:r>
          </a:p>
          <a:p>
            <a:pPr marL="742950" marR="0" lvl="1" indent="-285750" algn="ctr" defTabSz="914400" rtl="0" eaLnBrk="1" fontAlgn="base" latinLnBrk="0" hangingPunct="1">
              <a:lnSpc>
                <a:spcPct val="90000"/>
              </a:lnSpc>
              <a:spcBef>
                <a:spcPct val="20000"/>
              </a:spcBef>
              <a:spcAft>
                <a:spcPct val="0"/>
              </a:spcAft>
              <a:buClr>
                <a:srgbClr val="0C8164"/>
              </a:buClr>
              <a:buSzPct val="80000"/>
              <a:buFont typeface="Wingdings" pitchFamily="-32" charset="2"/>
              <a:buNone/>
              <a:tabLst/>
              <a:defRPr/>
            </a:pPr>
            <a:endParaRPr kumimoji="0" lang="en-GB" sz="800" b="0" i="0" u="none" strike="noStrike" kern="0" cap="none" spc="0" normalizeH="0" baseline="0" noProof="0" dirty="0" smtClean="0">
              <a:ln>
                <a:noFill/>
              </a:ln>
              <a:solidFill>
                <a:schemeClr val="tx2"/>
              </a:solidFill>
              <a:effectLst/>
              <a:uLnTx/>
              <a:uFillTx/>
              <a:latin typeface="Arial" charset="0"/>
              <a:ea typeface="ＭＳ Ｐゴシック" pitchFamily="34" charset="-128"/>
              <a:cs typeface="Arial" charset="0"/>
            </a:endParaRPr>
          </a:p>
          <a:p>
            <a:pPr marL="742950" marR="0" lvl="1" indent="-285750" algn="ctr" defTabSz="914400" rtl="0" eaLnBrk="1" fontAlgn="base" latinLnBrk="0" hangingPunct="1">
              <a:lnSpc>
                <a:spcPct val="90000"/>
              </a:lnSpc>
              <a:spcBef>
                <a:spcPct val="20000"/>
              </a:spcBef>
              <a:spcAft>
                <a:spcPct val="0"/>
              </a:spcAft>
              <a:buClr>
                <a:srgbClr val="0C8164"/>
              </a:buClr>
              <a:buSzPct val="80000"/>
              <a:buFont typeface="Wingdings" pitchFamily="-32" charset="2"/>
              <a:buNone/>
              <a:tabLst/>
              <a:defRPr/>
            </a:pPr>
            <a:r>
              <a:rPr kumimoji="0" lang="en-GB" sz="1800" b="1" i="0" u="none" strike="noStrike" kern="0" cap="none" spc="0" normalizeH="0" baseline="0" noProof="0" dirty="0" smtClean="0">
                <a:ln>
                  <a:noFill/>
                </a:ln>
                <a:solidFill>
                  <a:schemeClr val="tx2"/>
                </a:solidFill>
                <a:effectLst/>
                <a:uLnTx/>
                <a:uFillTx/>
                <a:latin typeface="Arial" charset="0"/>
                <a:ea typeface="ＭＳ Ｐゴシック" pitchFamily="34" charset="-128"/>
                <a:cs typeface="Arial" charset="0"/>
              </a:rPr>
              <a:t>Minimisation</a:t>
            </a:r>
            <a:r>
              <a:rPr kumimoji="0" lang="en-GB" sz="1800" b="0" i="0" u="none" strike="noStrike" kern="0" cap="none" spc="0" normalizeH="0" baseline="0" noProof="0" dirty="0" smtClean="0">
                <a:ln>
                  <a:noFill/>
                </a:ln>
                <a:solidFill>
                  <a:schemeClr val="tx2"/>
                </a:solidFill>
                <a:effectLst/>
                <a:uLnTx/>
                <a:uFillTx/>
                <a:latin typeface="Arial" charset="0"/>
                <a:ea typeface="ＭＳ Ｐゴシック" pitchFamily="34" charset="-128"/>
                <a:cs typeface="Arial" charset="0"/>
              </a:rPr>
              <a:t> of unavoidable impacts (management &amp; intelligent design)</a:t>
            </a:r>
          </a:p>
          <a:p>
            <a:pPr marL="742950" marR="0" lvl="1" indent="-285750" algn="ctr" defTabSz="914400" rtl="0" eaLnBrk="1" fontAlgn="base" latinLnBrk="0" hangingPunct="1">
              <a:lnSpc>
                <a:spcPct val="90000"/>
              </a:lnSpc>
              <a:spcBef>
                <a:spcPct val="20000"/>
              </a:spcBef>
              <a:spcAft>
                <a:spcPct val="0"/>
              </a:spcAft>
              <a:buClr>
                <a:srgbClr val="0C8164"/>
              </a:buClr>
              <a:buSzPct val="80000"/>
              <a:buFont typeface="Wingdings" pitchFamily="-32" charset="2"/>
              <a:buNone/>
              <a:tabLst/>
              <a:defRPr/>
            </a:pPr>
            <a:endParaRPr kumimoji="0" lang="en-GB" sz="800" b="0" i="0" u="none" strike="noStrike" kern="0" cap="none" spc="0" normalizeH="0" baseline="0" noProof="0" dirty="0" smtClean="0">
              <a:ln>
                <a:noFill/>
              </a:ln>
              <a:solidFill>
                <a:schemeClr val="tx2"/>
              </a:solidFill>
              <a:effectLst/>
              <a:uLnTx/>
              <a:uFillTx/>
              <a:latin typeface="Arial" charset="0"/>
              <a:ea typeface="ＭＳ Ｐゴシック" pitchFamily="34" charset="-128"/>
              <a:cs typeface="Arial" charset="0"/>
            </a:endParaRPr>
          </a:p>
          <a:p>
            <a:pPr marL="742950" marR="0" lvl="1" indent="-285750" algn="ctr" defTabSz="914400" rtl="0" eaLnBrk="1" fontAlgn="base" latinLnBrk="0" hangingPunct="1">
              <a:lnSpc>
                <a:spcPct val="90000"/>
              </a:lnSpc>
              <a:spcBef>
                <a:spcPts val="800"/>
              </a:spcBef>
              <a:spcAft>
                <a:spcPct val="0"/>
              </a:spcAft>
              <a:buClr>
                <a:srgbClr val="0C8164"/>
              </a:buClr>
              <a:buSzPct val="80000"/>
              <a:buFont typeface="Wingdings" pitchFamily="-32" charset="2"/>
              <a:buNone/>
              <a:tabLst/>
              <a:defRPr/>
            </a:pPr>
            <a:r>
              <a:rPr kumimoji="0" lang="en-GB" sz="1800" b="1" i="0" u="none" strike="noStrike" kern="0" cap="none" spc="0" normalizeH="0" baseline="0" noProof="0" dirty="0" smtClean="0">
                <a:ln>
                  <a:noFill/>
                </a:ln>
                <a:solidFill>
                  <a:schemeClr val="tx2"/>
                </a:solidFill>
                <a:effectLst/>
                <a:uLnTx/>
                <a:uFillTx/>
                <a:latin typeface="Arial" charset="0"/>
                <a:ea typeface="ＭＳ Ｐゴシック" pitchFamily="34" charset="-128"/>
                <a:cs typeface="Arial" charset="0"/>
              </a:rPr>
              <a:t>Ecological restoration </a:t>
            </a:r>
            <a:r>
              <a:rPr kumimoji="0" lang="en-GB" sz="1800" b="0" i="0" u="none" strike="noStrike" kern="0" cap="none" spc="0" normalizeH="0" baseline="0" noProof="0" dirty="0" smtClean="0">
                <a:ln>
                  <a:noFill/>
                </a:ln>
                <a:solidFill>
                  <a:schemeClr val="tx2"/>
                </a:solidFill>
                <a:effectLst/>
                <a:uLnTx/>
                <a:uFillTx/>
                <a:latin typeface="Arial" charset="0"/>
                <a:ea typeface="ＭＳ Ｐゴシック" pitchFamily="34" charset="-128"/>
                <a:cs typeface="Arial" charset="0"/>
              </a:rPr>
              <a:t>of impact sites: </a:t>
            </a:r>
          </a:p>
          <a:p>
            <a:pPr marL="742950" marR="0" lvl="1" indent="-285750" algn="ctr" defTabSz="914400" rtl="0" eaLnBrk="1" fontAlgn="base" latinLnBrk="0" hangingPunct="1">
              <a:lnSpc>
                <a:spcPct val="90000"/>
              </a:lnSpc>
              <a:spcBef>
                <a:spcPts val="800"/>
              </a:spcBef>
              <a:spcAft>
                <a:spcPct val="0"/>
              </a:spcAft>
              <a:buClr>
                <a:srgbClr val="0C8164"/>
              </a:buClr>
              <a:buSzPct val="80000"/>
              <a:buFont typeface="Wingdings" pitchFamily="-32" charset="2"/>
              <a:buNone/>
              <a:tabLst/>
              <a:defRPr/>
            </a:pPr>
            <a:r>
              <a:rPr kumimoji="0" lang="en-GB" sz="1800" b="0" i="0" u="none" strike="noStrike" kern="0" cap="none" spc="0" normalizeH="0" baseline="0" noProof="0" dirty="0" smtClean="0">
                <a:ln>
                  <a:noFill/>
                </a:ln>
                <a:solidFill>
                  <a:schemeClr val="tx2"/>
                </a:solidFill>
                <a:effectLst/>
                <a:uLnTx/>
                <a:uFillTx/>
                <a:latin typeface="Arial" charset="0"/>
                <a:ea typeface="ＭＳ Ｐゴシック" pitchFamily="34" charset="-128"/>
                <a:cs typeface="Arial" charset="0"/>
              </a:rPr>
              <a:t>(progressive; unlikely to replace loss)</a:t>
            </a:r>
          </a:p>
        </p:txBody>
      </p:sp>
      <p:sp>
        <p:nvSpPr>
          <p:cNvPr id="9" name="Rounded Rectangle 8"/>
          <p:cNvSpPr/>
          <p:nvPr/>
        </p:nvSpPr>
        <p:spPr bwMode="auto">
          <a:xfrm>
            <a:off x="2051720" y="1988840"/>
            <a:ext cx="5256584" cy="2160240"/>
          </a:xfrm>
          <a:prstGeom prst="roundRect">
            <a:avLst/>
          </a:prstGeom>
          <a:solidFill>
            <a:schemeClr val="accent1">
              <a:alpha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32" charset="-128"/>
            </a:endParaRPr>
          </a:p>
        </p:txBody>
      </p:sp>
      <p:sp>
        <p:nvSpPr>
          <p:cNvPr id="10" name="Down Arrow 9"/>
          <p:cNvSpPr/>
          <p:nvPr/>
        </p:nvSpPr>
        <p:spPr>
          <a:xfrm>
            <a:off x="2195736" y="2060848"/>
            <a:ext cx="484632" cy="201622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1" name="Down Arrow 10"/>
          <p:cNvSpPr/>
          <p:nvPr/>
        </p:nvSpPr>
        <p:spPr bwMode="auto">
          <a:xfrm rot="2511686">
            <a:off x="2597424" y="4650779"/>
            <a:ext cx="590496" cy="99809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32" charset="-128"/>
            </a:endParaRPr>
          </a:p>
        </p:txBody>
      </p:sp>
      <p:sp>
        <p:nvSpPr>
          <p:cNvPr id="13" name="Down Arrow 12"/>
          <p:cNvSpPr/>
          <p:nvPr/>
        </p:nvSpPr>
        <p:spPr bwMode="auto">
          <a:xfrm rot="18918134">
            <a:off x="6072106" y="4546412"/>
            <a:ext cx="168141" cy="64908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32" charset="-128"/>
            </a:endParaRPr>
          </a:p>
        </p:txBody>
      </p:sp>
      <p:sp>
        <p:nvSpPr>
          <p:cNvPr id="14" name="Rectangle 13"/>
          <p:cNvSpPr/>
          <p:nvPr/>
        </p:nvSpPr>
        <p:spPr>
          <a:xfrm>
            <a:off x="251520" y="5445224"/>
            <a:ext cx="3088538" cy="461665"/>
          </a:xfrm>
          <a:prstGeom prst="rect">
            <a:avLst/>
          </a:prstGeom>
        </p:spPr>
        <p:txBody>
          <a:bodyPr wrap="none">
            <a:spAutoFit/>
          </a:bodyPr>
          <a:lstStyle/>
          <a:p>
            <a:r>
              <a:rPr lang="en-NZ" dirty="0" smtClean="0"/>
              <a:t>Biodiversity offsetting</a:t>
            </a:r>
            <a:endParaRPr lang="en-NZ" dirty="0"/>
          </a:p>
        </p:txBody>
      </p:sp>
      <p:sp>
        <p:nvSpPr>
          <p:cNvPr id="15" name="TextBox 14"/>
          <p:cNvSpPr txBox="1"/>
          <p:nvPr/>
        </p:nvSpPr>
        <p:spPr>
          <a:xfrm>
            <a:off x="5292080" y="5013176"/>
            <a:ext cx="3851920" cy="923330"/>
          </a:xfrm>
          <a:prstGeom prst="rect">
            <a:avLst/>
          </a:prstGeom>
          <a:noFill/>
        </p:spPr>
        <p:txBody>
          <a:bodyPr wrap="square" rtlCol="0">
            <a:spAutoFit/>
          </a:bodyPr>
          <a:lstStyle/>
          <a:p>
            <a:pPr algn="ctr"/>
            <a:r>
              <a:rPr lang="en-NZ" sz="1800" dirty="0" smtClean="0"/>
              <a:t>Additional conservation actions (compensation; including for loss of ecosystem services)</a:t>
            </a:r>
            <a:endParaRPr lang="en-NZ" dirty="0"/>
          </a:p>
        </p:txBody>
      </p:sp>
      <p:grpSp>
        <p:nvGrpSpPr>
          <p:cNvPr id="4" name="Group 18"/>
          <p:cNvGrpSpPr/>
          <p:nvPr/>
        </p:nvGrpSpPr>
        <p:grpSpPr>
          <a:xfrm>
            <a:off x="3203848" y="4221088"/>
            <a:ext cx="2664296" cy="792088"/>
            <a:chOff x="3275856" y="4149080"/>
            <a:chExt cx="2664296" cy="792088"/>
          </a:xfrm>
        </p:grpSpPr>
        <p:sp>
          <p:nvSpPr>
            <p:cNvPr id="16" name="Oval 15"/>
            <p:cNvSpPr/>
            <p:nvPr/>
          </p:nvSpPr>
          <p:spPr bwMode="auto">
            <a:xfrm>
              <a:off x="3275856" y="4149080"/>
              <a:ext cx="2664296" cy="79208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32" charset="-128"/>
              </a:endParaRPr>
            </a:p>
          </p:txBody>
        </p:sp>
        <p:sp>
          <p:nvSpPr>
            <p:cNvPr id="17" name="TextBox 16"/>
            <p:cNvSpPr txBox="1"/>
            <p:nvPr/>
          </p:nvSpPr>
          <p:spPr>
            <a:xfrm>
              <a:off x="3563888" y="4365104"/>
              <a:ext cx="2232248" cy="400110"/>
            </a:xfrm>
            <a:prstGeom prst="rect">
              <a:avLst/>
            </a:prstGeom>
            <a:noFill/>
          </p:spPr>
          <p:txBody>
            <a:bodyPr wrap="square" rtlCol="0">
              <a:spAutoFit/>
            </a:bodyPr>
            <a:lstStyle/>
            <a:p>
              <a:r>
                <a:rPr lang="en-NZ" sz="2000" dirty="0" smtClean="0"/>
                <a:t>Residual impacts</a:t>
              </a:r>
              <a:endParaRPr lang="en-NZ" sz="2000" dirty="0"/>
            </a:p>
          </p:txBody>
        </p:sp>
      </p:grpSp>
      <p:sp>
        <p:nvSpPr>
          <p:cNvPr id="18" name="Down Arrow 17"/>
          <p:cNvSpPr/>
          <p:nvPr/>
        </p:nvSpPr>
        <p:spPr bwMode="auto">
          <a:xfrm rot="16200000">
            <a:off x="4331797" y="4677315"/>
            <a:ext cx="264384" cy="208823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2400" b="0" i="0" u="none" strike="noStrike" cap="none" normalizeH="0" baseline="0" smtClean="0">
              <a:ln>
                <a:noFill/>
              </a:ln>
              <a:solidFill>
                <a:schemeClr val="tx1"/>
              </a:solidFill>
              <a:effectLst/>
              <a:latin typeface="Arial" charset="0"/>
              <a:ea typeface="ヒラギノ角ゴ Pro W3" pitchFamily="-32" charset="-128"/>
            </a:endParaRPr>
          </a:p>
        </p:txBody>
      </p:sp>
      <p:sp>
        <p:nvSpPr>
          <p:cNvPr id="19" name="Rectangle 18"/>
          <p:cNvSpPr/>
          <p:nvPr/>
        </p:nvSpPr>
        <p:spPr>
          <a:xfrm>
            <a:off x="228600" y="6027003"/>
            <a:ext cx="7239000" cy="523220"/>
          </a:xfrm>
          <a:prstGeom prst="rect">
            <a:avLst/>
          </a:prstGeom>
        </p:spPr>
        <p:txBody>
          <a:bodyPr wrap="square">
            <a:spAutoFit/>
          </a:bodyPr>
          <a:lstStyle/>
          <a:p>
            <a:r>
              <a:rPr lang="en-NZ" sz="1400" dirty="0" smtClean="0"/>
              <a:t>Environmental compensation – residual effects that cannot be mitigated – not default position</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r>
              <a:rPr lang="en-NZ" sz="2400" dirty="0"/>
              <a:t>Valuing </a:t>
            </a:r>
            <a:r>
              <a:rPr lang="en-NZ" sz="2400" dirty="0" smtClean="0"/>
              <a:t>aquatic </a:t>
            </a:r>
            <a:r>
              <a:rPr lang="en-NZ" sz="2400" dirty="0"/>
              <a:t>ecosystems</a:t>
            </a:r>
            <a:endParaRPr lang="en-GB" sz="2400" dirty="0"/>
          </a:p>
        </p:txBody>
      </p:sp>
      <p:sp>
        <p:nvSpPr>
          <p:cNvPr id="265219" name="Rectangle 3"/>
          <p:cNvSpPr>
            <a:spLocks noGrp="1" noChangeArrowheads="1"/>
          </p:cNvSpPr>
          <p:nvPr>
            <p:ph type="body" idx="1"/>
          </p:nvPr>
        </p:nvSpPr>
        <p:spPr>
          <a:xfrm>
            <a:off x="228600" y="1219200"/>
            <a:ext cx="8686800" cy="4572000"/>
          </a:xfrm>
        </p:spPr>
        <p:txBody>
          <a:bodyPr/>
          <a:lstStyle/>
          <a:p>
            <a:pPr>
              <a:lnSpc>
                <a:spcPct val="90000"/>
              </a:lnSpc>
            </a:pPr>
            <a:r>
              <a:rPr lang="en-NZ" sz="2100" dirty="0"/>
              <a:t>No unifying or nationally accepted approach to assessments of significance or values in aquatic environments</a:t>
            </a:r>
          </a:p>
          <a:p>
            <a:pPr>
              <a:lnSpc>
                <a:spcPct val="90000"/>
              </a:lnSpc>
              <a:buFont typeface="Wingdings" pitchFamily="2" charset="2"/>
              <a:buNone/>
            </a:pPr>
            <a:endParaRPr lang="en-NZ" sz="2100" dirty="0"/>
          </a:p>
          <a:p>
            <a:pPr>
              <a:lnSpc>
                <a:spcPct val="90000"/>
              </a:lnSpc>
            </a:pPr>
            <a:r>
              <a:rPr lang="en-NZ" sz="2100" dirty="0"/>
              <a:t>Council significance criteria often not used for aquatic ecosystems or not seen as applicable (generally seen as developed for terrestrial ecosystems</a:t>
            </a:r>
            <a:r>
              <a:rPr lang="en-NZ" sz="2100" dirty="0" smtClean="0"/>
              <a:t>)</a:t>
            </a:r>
          </a:p>
          <a:p>
            <a:pPr>
              <a:lnSpc>
                <a:spcPct val="90000"/>
              </a:lnSpc>
            </a:pPr>
            <a:endParaRPr lang="en-NZ" sz="2100" dirty="0" smtClean="0"/>
          </a:p>
          <a:p>
            <a:pPr lvl="1">
              <a:lnSpc>
                <a:spcPct val="80000"/>
              </a:lnSpc>
            </a:pPr>
            <a:r>
              <a:rPr lang="en-NZ" sz="1800" dirty="0" smtClean="0"/>
              <a:t>Distinctiveness, </a:t>
            </a:r>
          </a:p>
          <a:p>
            <a:pPr lvl="1">
              <a:lnSpc>
                <a:spcPct val="80000"/>
              </a:lnSpc>
            </a:pPr>
            <a:r>
              <a:rPr lang="en-NZ" sz="1800" dirty="0" smtClean="0"/>
              <a:t>Rarity</a:t>
            </a:r>
          </a:p>
          <a:p>
            <a:pPr lvl="1">
              <a:lnSpc>
                <a:spcPct val="80000"/>
              </a:lnSpc>
            </a:pPr>
            <a:r>
              <a:rPr lang="en-NZ" sz="1800" dirty="0" smtClean="0"/>
              <a:t>Representativeness, </a:t>
            </a:r>
          </a:p>
          <a:p>
            <a:pPr lvl="1">
              <a:lnSpc>
                <a:spcPct val="80000"/>
              </a:lnSpc>
            </a:pPr>
            <a:r>
              <a:rPr lang="en-NZ" sz="1800" dirty="0" smtClean="0"/>
              <a:t>Context, </a:t>
            </a:r>
          </a:p>
          <a:p>
            <a:pPr lvl="1">
              <a:lnSpc>
                <a:spcPct val="80000"/>
              </a:lnSpc>
            </a:pPr>
            <a:r>
              <a:rPr lang="en-NZ" sz="1800" dirty="0" smtClean="0"/>
              <a:t>sustainability etc. </a:t>
            </a:r>
          </a:p>
          <a:p>
            <a:pPr lvl="1">
              <a:lnSpc>
                <a:spcPct val="90000"/>
              </a:lnSpc>
            </a:pPr>
            <a:endParaRPr lang="en-NZ" sz="2100" dirty="0" smtClean="0"/>
          </a:p>
          <a:p>
            <a:pPr>
              <a:lnSpc>
                <a:spcPct val="90000"/>
              </a:lnSpc>
            </a:pPr>
            <a:r>
              <a:rPr lang="en-US" sz="2100" dirty="0" smtClean="0"/>
              <a:t>Approaches to assessing ecological integrity of freshwaters</a:t>
            </a:r>
            <a:endParaRPr lang="en-NZ" sz="2100" dirty="0"/>
          </a:p>
          <a:p>
            <a:pPr>
              <a:lnSpc>
                <a:spcPct val="90000"/>
              </a:lnSpc>
              <a:buNone/>
            </a:pPr>
            <a:endParaRPr lang="en-GB" sz="2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NZ" dirty="0" smtClean="0"/>
              <a:t>Assessing </a:t>
            </a:r>
            <a:r>
              <a:rPr lang="en-NZ" dirty="0"/>
              <a:t>significance in aquatic ecosystems</a:t>
            </a:r>
            <a:endParaRPr lang="en-GB" dirty="0"/>
          </a:p>
        </p:txBody>
      </p:sp>
      <p:sp>
        <p:nvSpPr>
          <p:cNvPr id="271363" name="Rectangle 3"/>
          <p:cNvSpPr>
            <a:spLocks noGrp="1" noChangeArrowheads="1"/>
          </p:cNvSpPr>
          <p:nvPr>
            <p:ph type="body" idx="1"/>
          </p:nvPr>
        </p:nvSpPr>
        <p:spPr>
          <a:xfrm>
            <a:off x="304800" y="1066800"/>
            <a:ext cx="8610600" cy="4114800"/>
          </a:xfrm>
        </p:spPr>
        <p:txBody>
          <a:bodyPr/>
          <a:lstStyle/>
          <a:p>
            <a:pPr>
              <a:lnSpc>
                <a:spcPct val="80000"/>
              </a:lnSpc>
            </a:pPr>
            <a:r>
              <a:rPr lang="en-NZ" sz="2400" dirty="0"/>
              <a:t>Advances in sampling methodology:</a:t>
            </a:r>
          </a:p>
          <a:p>
            <a:pPr lvl="1">
              <a:lnSpc>
                <a:spcPct val="80000"/>
              </a:lnSpc>
            </a:pPr>
            <a:r>
              <a:rPr lang="en-NZ" sz="1800" dirty="0"/>
              <a:t>Protocols for sampling </a:t>
            </a:r>
            <a:r>
              <a:rPr lang="en-NZ" sz="1800" dirty="0" err="1"/>
              <a:t>macroinvertebrates</a:t>
            </a:r>
            <a:endParaRPr lang="en-NZ" sz="1800" dirty="0"/>
          </a:p>
          <a:p>
            <a:pPr lvl="1">
              <a:lnSpc>
                <a:spcPct val="80000"/>
              </a:lnSpc>
            </a:pPr>
            <a:r>
              <a:rPr lang="en-NZ" sz="1800" dirty="0"/>
              <a:t>Protocols for stream habitat assessments </a:t>
            </a:r>
          </a:p>
          <a:p>
            <a:pPr lvl="1">
              <a:lnSpc>
                <a:spcPct val="80000"/>
              </a:lnSpc>
            </a:pPr>
            <a:r>
              <a:rPr lang="en-NZ" sz="1800" dirty="0"/>
              <a:t>Fish </a:t>
            </a:r>
            <a:r>
              <a:rPr lang="en-NZ" sz="1800" dirty="0" smtClean="0"/>
              <a:t>sampling - debate and discussion; IFI</a:t>
            </a:r>
            <a:endParaRPr lang="en-NZ" sz="1800" dirty="0"/>
          </a:p>
          <a:p>
            <a:pPr lvl="1">
              <a:lnSpc>
                <a:spcPct val="80000"/>
              </a:lnSpc>
            </a:pPr>
            <a:r>
              <a:rPr lang="en-NZ" sz="1800" dirty="0"/>
              <a:t>Standard indices (MCI, EPT</a:t>
            </a:r>
            <a:r>
              <a:rPr lang="en-NZ" sz="1800" dirty="0" smtClean="0"/>
              <a:t>)</a:t>
            </a:r>
          </a:p>
          <a:p>
            <a:pPr lvl="1">
              <a:lnSpc>
                <a:spcPct val="80000"/>
              </a:lnSpc>
              <a:buNone/>
            </a:pPr>
            <a:endParaRPr lang="en-NZ" sz="1800" dirty="0"/>
          </a:p>
          <a:p>
            <a:pPr>
              <a:lnSpc>
                <a:spcPct val="80000"/>
              </a:lnSpc>
              <a:buFont typeface="Wingdings" pitchFamily="2" charset="2"/>
              <a:buNone/>
            </a:pPr>
            <a:endParaRPr lang="en-NZ" sz="1800" dirty="0"/>
          </a:p>
          <a:p>
            <a:pPr>
              <a:lnSpc>
                <a:spcPct val="80000"/>
              </a:lnSpc>
            </a:pPr>
            <a:r>
              <a:rPr lang="en-NZ" sz="2400" dirty="0"/>
              <a:t>Use variety of tools or </a:t>
            </a:r>
            <a:r>
              <a:rPr lang="en-NZ" sz="2400" dirty="0" smtClean="0"/>
              <a:t>frameworks and databases</a:t>
            </a:r>
            <a:endParaRPr lang="en-NZ" sz="2400" dirty="0"/>
          </a:p>
          <a:p>
            <a:pPr lvl="1">
              <a:lnSpc>
                <a:spcPct val="80000"/>
              </a:lnSpc>
            </a:pPr>
            <a:r>
              <a:rPr lang="en-NZ" sz="1800" dirty="0"/>
              <a:t>River Environment Classification (LENZ?)</a:t>
            </a:r>
          </a:p>
          <a:p>
            <a:pPr lvl="1">
              <a:lnSpc>
                <a:spcPct val="80000"/>
              </a:lnSpc>
            </a:pPr>
            <a:r>
              <a:rPr lang="en-NZ" sz="1800" dirty="0"/>
              <a:t>Areas for protection</a:t>
            </a:r>
          </a:p>
          <a:p>
            <a:pPr lvl="1">
              <a:lnSpc>
                <a:spcPct val="80000"/>
              </a:lnSpc>
            </a:pPr>
            <a:r>
              <a:rPr lang="en-NZ" sz="1800" dirty="0"/>
              <a:t>WONI (Waters of National Importance)</a:t>
            </a:r>
          </a:p>
          <a:p>
            <a:pPr lvl="1">
              <a:lnSpc>
                <a:spcPct val="80000"/>
              </a:lnSpc>
            </a:pPr>
            <a:r>
              <a:rPr lang="en-NZ" sz="1800" dirty="0" smtClean="0"/>
              <a:t>WERI</a:t>
            </a:r>
          </a:p>
          <a:p>
            <a:pPr lvl="1">
              <a:lnSpc>
                <a:spcPct val="80000"/>
              </a:lnSpc>
            </a:pPr>
            <a:r>
              <a:rPr lang="en-NZ" sz="1800" dirty="0" smtClean="0"/>
              <a:t>NZFFDB</a:t>
            </a:r>
            <a:endParaRPr lang="en-NZ" sz="1800" dirty="0"/>
          </a:p>
          <a:p>
            <a:pPr>
              <a:lnSpc>
                <a:spcPct val="80000"/>
              </a:lnSpc>
              <a:buFont typeface="Wingdings" pitchFamily="2" charset="2"/>
              <a:buNone/>
            </a:pPr>
            <a:endParaRPr lang="en-NZ" sz="1800" dirty="0"/>
          </a:p>
        </p:txBody>
      </p:sp>
      <p:pic>
        <p:nvPicPr>
          <p:cNvPr id="4" name="Picture 4"/>
          <p:cNvPicPr>
            <a:picLocks noChangeAspect="1" noChangeArrowheads="1"/>
          </p:cNvPicPr>
          <p:nvPr/>
        </p:nvPicPr>
        <p:blipFill>
          <a:blip r:embed="rId3" cstate="print"/>
          <a:srcRect/>
          <a:stretch>
            <a:fillRect/>
          </a:stretch>
        </p:blipFill>
        <p:spPr bwMode="auto">
          <a:xfrm>
            <a:off x="6248400" y="1066800"/>
            <a:ext cx="2667000" cy="1743075"/>
          </a:xfrm>
          <a:prstGeom prst="rect">
            <a:avLst/>
          </a:prstGeom>
          <a:noFill/>
          <a:ln w="9525">
            <a:noFill/>
            <a:miter lim="800000"/>
            <a:headEnd/>
            <a:tailEnd/>
          </a:ln>
          <a:effectLst/>
        </p:spPr>
      </p:pic>
      <p:pic>
        <p:nvPicPr>
          <p:cNvPr id="5" name="Picture 13"/>
          <p:cNvPicPr>
            <a:picLocks noChangeAspect="1" noChangeArrowheads="1"/>
          </p:cNvPicPr>
          <p:nvPr/>
        </p:nvPicPr>
        <p:blipFill>
          <a:blip r:embed="rId4" cstate="print"/>
          <a:srcRect/>
          <a:stretch>
            <a:fillRect/>
          </a:stretch>
        </p:blipFill>
        <p:spPr bwMode="auto">
          <a:xfrm>
            <a:off x="6324600" y="3886200"/>
            <a:ext cx="2590800" cy="1853705"/>
          </a:xfrm>
          <a:prstGeom prst="rect">
            <a:avLst/>
          </a:prstGeom>
          <a:noFill/>
          <a:ln w="9525">
            <a:noFill/>
            <a:miter lim="800000"/>
            <a:headEnd/>
            <a:tailEnd/>
          </a:ln>
          <a:effectLst/>
        </p:spPr>
      </p:pic>
      <p:sp>
        <p:nvSpPr>
          <p:cNvPr id="6" name="Text Box 5"/>
          <p:cNvSpPr txBox="1">
            <a:spLocks noChangeArrowheads="1"/>
          </p:cNvSpPr>
          <p:nvPr/>
        </p:nvSpPr>
        <p:spPr bwMode="auto">
          <a:xfrm>
            <a:off x="6248400" y="2590800"/>
            <a:ext cx="1960793" cy="246221"/>
          </a:xfrm>
          <a:prstGeom prst="rect">
            <a:avLst/>
          </a:prstGeom>
          <a:noFill/>
          <a:ln w="9525">
            <a:noFill/>
            <a:miter lim="800000"/>
            <a:headEnd/>
            <a:tailEnd/>
          </a:ln>
          <a:effectLst/>
        </p:spPr>
        <p:txBody>
          <a:bodyPr wrap="none">
            <a:spAutoFit/>
          </a:bodyPr>
          <a:lstStyle/>
          <a:p>
            <a:r>
              <a:rPr lang="en-US" sz="1000" dirty="0">
                <a:solidFill>
                  <a:srgbClr val="FFFF00"/>
                </a:solidFill>
                <a:latin typeface="Times New Roman" pitchFamily="18" charset="0"/>
              </a:rPr>
              <a:t>Spiny-gilled mayfly, </a:t>
            </a:r>
            <a:r>
              <a:rPr lang="en-US" sz="1000" i="1" dirty="0" err="1">
                <a:solidFill>
                  <a:srgbClr val="FFFF00"/>
                </a:solidFill>
                <a:latin typeface="Times New Roman" pitchFamily="18" charset="0"/>
              </a:rPr>
              <a:t>Coloburiscus</a:t>
            </a:r>
            <a:endParaRPr lang="en-AU" sz="1000" i="1" dirty="0">
              <a:solidFill>
                <a:srgbClr val="FFFF00"/>
              </a:solidFill>
              <a:latin typeface="Times New Roman" pitchFamily="18" charset="0"/>
            </a:endParaRPr>
          </a:p>
        </p:txBody>
      </p:sp>
      <p:sp>
        <p:nvSpPr>
          <p:cNvPr id="7" name="Text Box 14"/>
          <p:cNvSpPr txBox="1">
            <a:spLocks noChangeArrowheads="1"/>
          </p:cNvSpPr>
          <p:nvPr/>
        </p:nvSpPr>
        <p:spPr bwMode="auto">
          <a:xfrm>
            <a:off x="6324600" y="5486400"/>
            <a:ext cx="1374094" cy="246221"/>
          </a:xfrm>
          <a:prstGeom prst="rect">
            <a:avLst/>
          </a:prstGeom>
          <a:noFill/>
          <a:ln w="9525">
            <a:noFill/>
            <a:miter lim="800000"/>
            <a:headEnd/>
            <a:tailEnd/>
          </a:ln>
          <a:effectLst/>
        </p:spPr>
        <p:txBody>
          <a:bodyPr wrap="none">
            <a:spAutoFit/>
          </a:bodyPr>
          <a:lstStyle/>
          <a:p>
            <a:r>
              <a:rPr lang="en-US" sz="1000" dirty="0" err="1">
                <a:solidFill>
                  <a:srgbClr val="FFFF00"/>
                </a:solidFill>
                <a:latin typeface="Times New Roman" pitchFamily="18" charset="0"/>
              </a:rPr>
              <a:t>Caddisfly</a:t>
            </a:r>
            <a:r>
              <a:rPr lang="en-US" sz="1000" dirty="0">
                <a:solidFill>
                  <a:srgbClr val="FFFF00"/>
                </a:solidFill>
                <a:latin typeface="Times New Roman" pitchFamily="18" charset="0"/>
              </a:rPr>
              <a:t>, </a:t>
            </a:r>
            <a:r>
              <a:rPr lang="en-US" sz="1000" i="1" dirty="0" err="1">
                <a:solidFill>
                  <a:srgbClr val="FFFF00"/>
                </a:solidFill>
                <a:latin typeface="Times New Roman" pitchFamily="18" charset="0"/>
              </a:rPr>
              <a:t>Hydrobiosis</a:t>
            </a:r>
            <a:endParaRPr lang="en-AU" sz="1000" i="1" dirty="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older_Associates_Logo_PPT_Template_Teal_Background_2007">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3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6C576865689B44B5350B8FFF28BD6C" ma:contentTypeVersion="7" ma:contentTypeDescription="Create a new document." ma:contentTypeScope="" ma:versionID="c946aa21a7e6d19d13aced01dd280775">
  <xsd:schema xmlns:xsd="http://www.w3.org/2001/XMLSchema" xmlns:xs="http://www.w3.org/2001/XMLSchema" xmlns:p="http://schemas.microsoft.com/office/2006/metadata/properties" xmlns:ns1="601a35c9-d6ba-4034-8363-62e5ee06fa97" xmlns:ns3="http://schemas.microsoft.com/sharepoint/v4" targetNamespace="http://schemas.microsoft.com/office/2006/metadata/properties" ma:root="true" ma:fieldsID="b060436a3144c6b5df6a128cbcf0a1c2" ns1:_="" ns3:_="">
    <xsd:import namespace="601a35c9-d6ba-4034-8363-62e5ee06fa97"/>
    <xsd:import namespace="http://schemas.microsoft.com/sharepoint/v4"/>
    <xsd:element name="properties">
      <xsd:complexType>
        <xsd:sequence>
          <xsd:element name="documentManagement">
            <xsd:complexType>
              <xsd:all>
                <xsd:element ref="ns1:Link" minOccurs="0"/>
                <xsd:element ref="ns1:Content_x0020_Description" minOccurs="0"/>
                <xsd:element ref="ns1:Content"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1a35c9-d6ba-4034-8363-62e5ee06fa97" elementFormDefault="qualified">
    <xsd:import namespace="http://schemas.microsoft.com/office/2006/documentManagement/types"/>
    <xsd:import namespace="http://schemas.microsoft.com/office/infopath/2007/PartnerControls"/>
    <xsd:element name="Link" ma:index="0" nillable="true" ma:displayName="Link" ma:description="Link to an existing document"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Content_x0020_Description" ma:index="12" nillable="true" ma:displayName="Content Description" ma:internalName="Content_x0020_Description">
      <xsd:simpleType>
        <xsd:restriction base="dms:Text">
          <xsd:maxLength value="255"/>
        </xsd:restriction>
      </xsd:simpleType>
    </xsd:element>
    <xsd:element name="Content" ma:index="13" nillable="true" ma:displayName="Content" ma:internalName="Cont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ontent xmlns="601a35c9-d6ba-4034-8363-62e5ee06fa97" xsi:nil="true"/>
    <Link xmlns="601a35c9-d6ba-4034-8363-62e5ee06fa97">
      <Url xsi:nil="true"/>
      <Description xsi:nil="true"/>
    </Link>
    <Content_x0020_Description xmlns="601a35c9-d6ba-4034-8363-62e5ee06fa97" xsi:nil="true"/>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200332-6757-455F-A838-5402BCC0CB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1a35c9-d6ba-4034-8363-62e5ee06fa9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2F144B-6B98-4C98-9A51-B58CACAF05DC}">
  <ds:schemaRefs>
    <ds:schemaRef ds:uri="http://schemas.microsoft.com/office/2006/metadata/properties"/>
    <ds:schemaRef ds:uri="601a35c9-d6ba-4034-8363-62e5ee06fa97"/>
    <ds:schemaRef ds:uri="http://schemas.microsoft.com/sharepoint/v4"/>
  </ds:schemaRefs>
</ds:datastoreItem>
</file>

<file path=customXml/itemProps3.xml><?xml version="1.0" encoding="utf-8"?>
<ds:datastoreItem xmlns:ds="http://schemas.openxmlformats.org/officeDocument/2006/customXml" ds:itemID="{211AF05C-1885-41EA-AFC1-7052016D54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1682</TotalTime>
  <Words>1542</Words>
  <Application>Microsoft Office PowerPoint</Application>
  <PresentationFormat>On-screen Show (4:3)</PresentationFormat>
  <Paragraphs>329</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Golder_Associates_Logo_PPT_Template_Teal_Background_2007</vt:lpstr>
      <vt:lpstr>Advances in mitigation and compensation for impacts in freshwater environments </vt:lpstr>
      <vt:lpstr>Freshwater environments</vt:lpstr>
      <vt:lpstr>Freshwater environments IN CRISIS?</vt:lpstr>
      <vt:lpstr>Freshwater environments impacts</vt:lpstr>
      <vt:lpstr>Freshwater environments</vt:lpstr>
      <vt:lpstr>Recent advances</vt:lpstr>
      <vt:lpstr>Why assess risk – ‘mitigation’ hierarchy</vt:lpstr>
      <vt:lpstr>Valuing aquatic ecosystems</vt:lpstr>
      <vt:lpstr>Assessing significance in aquatic ecosystems</vt:lpstr>
      <vt:lpstr>Assessing significance in aquatic ecosystems</vt:lpstr>
      <vt:lpstr>Ecosystem health and integrity</vt:lpstr>
      <vt:lpstr>Ecosystem integrity</vt:lpstr>
      <vt:lpstr>Mitigation and Offsets</vt:lpstr>
      <vt:lpstr>Stream Ecological Valuation (SEV)</vt:lpstr>
      <vt:lpstr>Loss of stream length (consented; Auckland)</vt:lpstr>
      <vt:lpstr>Stream Ecological Valuation (SEV)</vt:lpstr>
      <vt:lpstr>Environmental Compensation</vt:lpstr>
      <vt:lpstr>PowerPoint Presentation</vt:lpstr>
      <vt:lpstr>Benefits of environmental compensation</vt:lpstr>
      <vt:lpstr>Disadvantages of SEV/ECR</vt:lpstr>
      <vt:lpstr>Disadvantages of freshwater compensation</vt:lpstr>
      <vt:lpstr>Expert decision-making</vt:lpstr>
      <vt:lpstr>Final thoughts</vt:lpstr>
      <vt:lpstr>Final thoughts</vt:lpstr>
      <vt:lpstr>Thank you – Any questions?</vt:lpstr>
      <vt:lpstr>Environmental risk assessments</vt:lpstr>
    </vt:vector>
  </TitlesOfParts>
  <Company>Golder Associates (NZ)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iboothroyd</dc:creator>
  <dc:description>V_2010-03-02</dc:description>
  <cp:lastModifiedBy>Richard</cp:lastModifiedBy>
  <cp:revision>136</cp:revision>
  <dcterms:created xsi:type="dcterms:W3CDTF">2012-05-06T21:28:30Z</dcterms:created>
  <dcterms:modified xsi:type="dcterms:W3CDTF">2012-12-10T02:11:04Z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0x010100B76C576865689B44B5350B8FFF28BD6C</vt:lpwstr>
  </property>
</Properties>
</file>